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5143500" cx="9144000"/>
  <p:notesSz cx="6858000" cy="9144000"/>
  <p:embeddedFontLst>
    <p:embeddedFont>
      <p:font typeface="Raleway"/>
      <p:regular r:id="rId85"/>
      <p:bold r:id="rId86"/>
      <p:italic r:id="rId87"/>
      <p:boldItalic r:id="rId88"/>
    </p:embeddedFont>
    <p:embeddedFont>
      <p:font typeface="Caveat"/>
      <p:regular r:id="rId89"/>
      <p:bold r:id="rId90"/>
    </p:embeddedFont>
    <p:embeddedFont>
      <p:font typeface="Barlow Medium"/>
      <p:regular r:id="rId91"/>
      <p:bold r:id="rId92"/>
      <p:italic r:id="rId93"/>
      <p:boldItalic r:id="rId94"/>
    </p:embeddedFont>
    <p:embeddedFont>
      <p:font typeface="Raleway Medium"/>
      <p:regular r:id="rId95"/>
      <p:bold r:id="rId96"/>
      <p:italic r:id="rId97"/>
      <p:boldItalic r:id="rId98"/>
    </p:embeddedFont>
    <p:embeddedFont>
      <p:font typeface="Barlow"/>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9A93703-A555-40AA-B217-51760272D46C}">
  <a:tblStyle styleId="{E9A93703-A555-40AA-B217-51760272D46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C4C27EE-B163-482E-A35C-FC152BD205E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font" Target="fonts/Barlow-boldItalic.fntdata"/><Relationship Id="rId101" Type="http://schemas.openxmlformats.org/officeDocument/2006/relationships/font" Target="fonts/Barlow-italic.fntdata"/><Relationship Id="rId100" Type="http://schemas.openxmlformats.org/officeDocument/2006/relationships/font" Target="fonts/Barlow-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RalewayMedium-regular.fntdata"/><Relationship Id="rId94" Type="http://schemas.openxmlformats.org/officeDocument/2006/relationships/font" Target="fonts/BarlowMedium-boldItalic.fntdata"/><Relationship Id="rId97" Type="http://schemas.openxmlformats.org/officeDocument/2006/relationships/font" Target="fonts/RalewayMedium-italic.fntdata"/><Relationship Id="rId96" Type="http://schemas.openxmlformats.org/officeDocument/2006/relationships/font" Target="fonts/RalewayMedium-bold.fntdata"/><Relationship Id="rId11" Type="http://schemas.openxmlformats.org/officeDocument/2006/relationships/slide" Target="slides/slide6.xml"/><Relationship Id="rId99" Type="http://schemas.openxmlformats.org/officeDocument/2006/relationships/font" Target="fonts/Barlow-regular.fntdata"/><Relationship Id="rId10" Type="http://schemas.openxmlformats.org/officeDocument/2006/relationships/slide" Target="slides/slide5.xml"/><Relationship Id="rId98" Type="http://schemas.openxmlformats.org/officeDocument/2006/relationships/font" Target="fonts/RalewayMedium-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BarlowMedium-regular.fntdata"/><Relationship Id="rId90" Type="http://schemas.openxmlformats.org/officeDocument/2006/relationships/font" Target="fonts/Caveat-bold.fntdata"/><Relationship Id="rId93" Type="http://schemas.openxmlformats.org/officeDocument/2006/relationships/font" Target="fonts/BarlowMedium-italic.fntdata"/><Relationship Id="rId92" Type="http://schemas.openxmlformats.org/officeDocument/2006/relationships/font" Target="fonts/BarlowMedium-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font" Target="fonts/Raleway-bold.fntdata"/><Relationship Id="rId85" Type="http://schemas.openxmlformats.org/officeDocument/2006/relationships/font" Target="fonts/Raleway-regular.fntdata"/><Relationship Id="rId88" Type="http://schemas.openxmlformats.org/officeDocument/2006/relationships/font" Target="fonts/Raleway-boldItalic.fntdata"/><Relationship Id="rId87" Type="http://schemas.openxmlformats.org/officeDocument/2006/relationships/font" Target="fonts/Raleway-italic.fntdata"/><Relationship Id="rId89" Type="http://schemas.openxmlformats.org/officeDocument/2006/relationships/font" Target="fonts/Caveat-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e53df2760_3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e53df2760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sz="1400"/>
              <a:t>The Pronunciation and Orthography of Aspirated and Unaspirated Consonants.</a:t>
            </a:r>
            <a:endParaRPr b="1" sz="1400"/>
          </a:p>
          <a:p>
            <a:pPr indent="-317500" lvl="0" marL="457200" rtl="0" algn="l">
              <a:spcBef>
                <a:spcPts val="0"/>
              </a:spcBef>
              <a:spcAft>
                <a:spcPts val="0"/>
              </a:spcAft>
              <a:buSzPts val="1400"/>
              <a:buAutoNum type="arabicPeriod"/>
            </a:pPr>
            <a:r>
              <a:rPr b="1" lang="en" sz="1400"/>
              <a:t>Retroflex and dental letter confusion.</a:t>
            </a:r>
            <a:endParaRPr b="1" sz="1400"/>
          </a:p>
          <a:p>
            <a:pPr indent="-317500" lvl="0" marL="457200" rtl="0" algn="l">
              <a:spcBef>
                <a:spcPts val="0"/>
              </a:spcBef>
              <a:spcAft>
                <a:spcPts val="0"/>
              </a:spcAft>
              <a:buSzPts val="1400"/>
              <a:buAutoNum type="arabicPeriod"/>
            </a:pPr>
            <a:r>
              <a:rPr b="1" lang="en" sz="1400"/>
              <a:t>The Pronunciation and Orthography of the Retroflex and Palatal Sibilants</a:t>
            </a:r>
            <a:endParaRPr b="1" sz="1400"/>
          </a:p>
          <a:p>
            <a:pPr indent="0" lvl="0" marL="457200" rtl="0" algn="l">
              <a:spcBef>
                <a:spcPts val="0"/>
              </a:spcBef>
              <a:spcAft>
                <a:spcPts val="0"/>
              </a:spcAft>
              <a:buNone/>
            </a:pPr>
            <a: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e53df2760_3_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e53df2760_3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e53df2760_3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e53df2760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5e53df2760_3_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5e53df2760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sz="1400"/>
              <a:t>Algorithm to identify valid words in the submitted text.</a:t>
            </a:r>
            <a:endParaRPr b="1" sz="1400"/>
          </a:p>
          <a:p>
            <a:pPr indent="-317500" lvl="0" marL="457200" rtl="0" algn="l">
              <a:spcBef>
                <a:spcPts val="0"/>
              </a:spcBef>
              <a:spcAft>
                <a:spcPts val="0"/>
              </a:spcAft>
              <a:buSzPts val="1400"/>
              <a:buAutoNum type="arabicPeriod"/>
            </a:pPr>
            <a:r>
              <a:rPr b="1" lang="en" sz="1400"/>
              <a:t>Algorithm to analyze </a:t>
            </a:r>
            <a:r>
              <a:rPr b="1" lang="en" sz="1400">
                <a:solidFill>
                  <a:schemeClr val="dk1"/>
                </a:solidFill>
                <a:latin typeface="Barlow"/>
                <a:ea typeface="Barlow"/>
                <a:cs typeface="Barlow"/>
                <a:sym typeface="Barlow"/>
              </a:rPr>
              <a:t>unrecognized words</a:t>
            </a:r>
            <a:endParaRPr b="1"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c3a92b07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c3a92b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categorized 11000 sinhala nouns according to above standards.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e53df2760_3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e53df2760_3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e53df2760_3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e53df2760_3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c3a92b072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c3a92b07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Barlow"/>
                <a:ea typeface="Barlow"/>
                <a:cs typeface="Barlow"/>
                <a:sym typeface="Barlow"/>
              </a:rPr>
              <a:t>Each dataset was turned in to english and trained the model. ( Romanizing)</a:t>
            </a:r>
            <a:endParaRPr b="1" sz="1400">
              <a:latin typeface="Barlow"/>
              <a:ea typeface="Barlow"/>
              <a:cs typeface="Barlow"/>
              <a:sym typeface="Barlow"/>
            </a:endParaRPr>
          </a:p>
          <a:p>
            <a:pPr indent="0" lvl="0" marL="0" rtl="0" algn="l">
              <a:spcBef>
                <a:spcPts val="0"/>
              </a:spcBef>
              <a:spcAft>
                <a:spcPts val="0"/>
              </a:spcAft>
              <a:buNone/>
            </a:pPr>
            <a:r>
              <a:t/>
            </a:r>
            <a:endParaRPr b="1" sz="1400">
              <a:latin typeface="Barlow"/>
              <a:ea typeface="Barlow"/>
              <a:cs typeface="Barlow"/>
              <a:sym typeface="Barlow"/>
            </a:endParaRPr>
          </a:p>
          <a:p>
            <a:pPr indent="0" lvl="0" marL="0" rtl="0" algn="just">
              <a:lnSpc>
                <a:spcPct val="150000"/>
              </a:lnSpc>
              <a:spcBef>
                <a:spcPts val="0"/>
              </a:spcBef>
              <a:spcAft>
                <a:spcPts val="0"/>
              </a:spcAft>
              <a:buNone/>
            </a:pPr>
            <a:r>
              <a:rPr b="1" lang="en" sz="1400">
                <a:solidFill>
                  <a:schemeClr val="dk1"/>
                </a:solidFill>
                <a:latin typeface="Times New Roman"/>
                <a:ea typeface="Times New Roman"/>
                <a:cs typeface="Times New Roman"/>
                <a:sym typeface="Times New Roman"/>
              </a:rPr>
              <a:t>According to their research this algorithm performed better predicting noun stems than verbs.</a:t>
            </a:r>
            <a:endParaRPr b="1" sz="1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b="1" lang="en" sz="1400">
                <a:solidFill>
                  <a:schemeClr val="dk1"/>
                </a:solidFill>
                <a:latin typeface="Times New Roman"/>
                <a:ea typeface="Times New Roman"/>
                <a:cs typeface="Times New Roman"/>
                <a:sym typeface="Times New Roman"/>
              </a:rPr>
              <a:t>Also accuracy of the model which was trained using second data set has gained significant improvement on accuracy on stemming</a:t>
            </a:r>
            <a:endParaRPr b="1" sz="14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rPr b="1" lang="en" sz="1400">
                <a:solidFill>
                  <a:schemeClr val="dk1"/>
                </a:solidFill>
                <a:latin typeface="Times New Roman"/>
                <a:ea typeface="Times New Roman"/>
                <a:cs typeface="Times New Roman"/>
                <a:sym typeface="Times New Roman"/>
              </a:rPr>
              <a:t>Tested using data on </a:t>
            </a:r>
            <a:r>
              <a:rPr b="1" lang="en" sz="1400">
                <a:solidFill>
                  <a:schemeClr val="dk1"/>
                </a:solidFill>
                <a:latin typeface="Times New Roman"/>
                <a:ea typeface="Times New Roman"/>
                <a:cs typeface="Times New Roman"/>
                <a:sym typeface="Times New Roman"/>
              </a:rPr>
              <a:t>Defining the Golden Standard Definitions for the Morphology of Sinhala Words</a:t>
            </a:r>
            <a:endParaRPr b="1" sz="14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b5ec0d2a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b5ec0d2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Morfessor is a family of probabilistic machine learning methods for finding the morphological segmentation from raw text data.</a:t>
            </a:r>
            <a:endParaRPr b="1" sz="1200"/>
          </a:p>
          <a:p>
            <a:pPr indent="0" lvl="0" marL="0" rtl="0" algn="l">
              <a:spcBef>
                <a:spcPts val="0"/>
              </a:spcBef>
              <a:spcAft>
                <a:spcPts val="0"/>
              </a:spcAft>
              <a:buNone/>
            </a:pPr>
            <a:r>
              <a:t/>
            </a:r>
            <a:endParaRPr b="1"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e53df2760_3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e53df2760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e53df2760_1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e53df276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c3a92b072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c3a92b07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e53df2760_1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e53df276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it is vital to have a word pre-processor for our spell checker to correct these types of errors. Otherwise, both spelling error detection and correction processes will be completely wrong. </a:t>
            </a:r>
            <a:endParaRPr sz="1200">
              <a:solidFill>
                <a:schemeClr val="dk1"/>
              </a:solidFill>
              <a:latin typeface="Times New Roman"/>
              <a:ea typeface="Times New Roman"/>
              <a:cs typeface="Times New Roman"/>
              <a:sym typeface="Times New Roman"/>
            </a:endParaRPr>
          </a:p>
          <a:p>
            <a:pPr indent="0" lvl="0" marL="457200" rtl="0" algn="l">
              <a:lnSpc>
                <a:spcPct val="115000"/>
              </a:lnSpc>
              <a:spcBef>
                <a:spcPts val="1400"/>
              </a:spcBef>
              <a:spcAft>
                <a:spcPts val="1600"/>
              </a:spcAft>
              <a:buClr>
                <a:schemeClr val="dk1"/>
              </a:buClr>
              <a:buSzPts val="1100"/>
              <a:buFont typeface="Arial"/>
              <a:buNone/>
            </a:pPr>
            <a:r>
              <a:t/>
            </a:r>
            <a:endParaRPr sz="1200">
              <a:solidFill>
                <a:schemeClr val="dk1"/>
              </a:solidFill>
              <a:latin typeface="Barlow"/>
              <a:ea typeface="Barlow"/>
              <a:cs typeface="Barlow"/>
              <a:sym typeface="Barlow"/>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c3a92b072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c3a92b07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c3a92b072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c3a92b07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c3a92b072_0_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c3a92b07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6c3a92b072_0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6c3a92b07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c3a92b072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6c3a92b07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c3a92b072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c3a92b07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c3a92b072_0_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c3a92b07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6c3a92b072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6c3a92b07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6c3a92b072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6c3a92b07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c3a92b072_0_1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c3a92b07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c3a92b072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c3a92b07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c3a92b072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c3a92b07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b5ec0d2ad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b5ec0d2a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7b5ec0d2ad_1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b5ec0d2ad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b5ec0d2ad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b5ec0d2a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b5ec0d2ad_1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b5ec0d2ad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7b5ec0d2ad_1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7b5ec0d2a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b5ec0d2ad_1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b5ec0d2ad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When evaluating the application after completing the spelling error detection part we identified that lots of inflected correct words were not identified as correct words because they were not in the dictionary. But when we analyse the dictionary we saw that root words of those inflected words which were not identified, were in the generated dictionary. When we researched and brainstormed about how to resolve this issue we came up with the idea of using morfessor algorithms in our project.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e53df2760_1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e53df276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b5ec0d2ad_1_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b5ec0d2ad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b5ec0d2ad_1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b5ec0d2ad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7b5ec0d2ad_1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b5ec0d2ad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b5ec0d2ad_1_6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7b5ec0d2a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c5155e37d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c5155e3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7b5ec0d2ad_1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b5ec0d2ad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c5155e37d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c5155e3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b5ec0d2ad_1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b5ec0d2ad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e53df2760_1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e53df276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c47db0e94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c47db0e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c47db0e94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c47db0e9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Train a morfessor model for sinhala words for morpheme stemming and evaluate the model using a test set.</a:t>
            </a:r>
            <a:endParaRPr b="1" sz="1200">
              <a:solidFill>
                <a:schemeClr val="dk1"/>
              </a:solidFill>
              <a:latin typeface="Barlow"/>
              <a:ea typeface="Barlow"/>
              <a:cs typeface="Barlow"/>
              <a:sym typeface="Barlow"/>
            </a:endParaRPr>
          </a:p>
          <a:p>
            <a:pPr indent="-304800" lvl="0" marL="457200" rtl="0" algn="l">
              <a:lnSpc>
                <a:spcPct val="150000"/>
              </a:lnSpc>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Train a fasttext model to output suggestions for a given misspelled word.</a:t>
            </a:r>
            <a:endParaRPr b="1" sz="1200">
              <a:solidFill>
                <a:schemeClr val="dk1"/>
              </a:solidFill>
              <a:latin typeface="Barlow"/>
              <a:ea typeface="Barlow"/>
              <a:cs typeface="Barlow"/>
              <a:sym typeface="Barlow"/>
            </a:endParaRPr>
          </a:p>
          <a:p>
            <a:pPr indent="-304800" lvl="0" marL="457200" rtl="0" algn="l">
              <a:lnSpc>
                <a:spcPct val="150000"/>
              </a:lnSpc>
              <a:spcBef>
                <a:spcPts val="0"/>
              </a:spcBef>
              <a:spcAft>
                <a:spcPts val="0"/>
              </a:spcAft>
              <a:buClr>
                <a:schemeClr val="dk1"/>
              </a:buClr>
              <a:buSzPts val="1200"/>
              <a:buFont typeface="Barlow"/>
              <a:buChar char="●"/>
            </a:pPr>
            <a:r>
              <a:rPr b="1" lang="en" sz="1200">
                <a:solidFill>
                  <a:schemeClr val="dk1"/>
                </a:solidFill>
                <a:latin typeface="Barlow"/>
                <a:ea typeface="Barlow"/>
                <a:cs typeface="Barlow"/>
                <a:sym typeface="Barlow"/>
              </a:rPr>
              <a:t>Develop an interactive web application for spell checking using above resources.</a:t>
            </a:r>
            <a:endParaRPr b="1" sz="1200">
              <a:solidFill>
                <a:schemeClr val="dk1"/>
              </a:solidFill>
              <a:latin typeface="Barlow"/>
              <a:ea typeface="Barlow"/>
              <a:cs typeface="Barlow"/>
              <a:sym typeface="Barlow"/>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c47db0e94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c47db0e9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6c47db0e94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6c47db0e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6c47db0e94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6c47db0e9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6c47db0e94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6c47db0e9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c47db0e94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6c47db0e9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As mentioned in the literature review each algorithm possesses a unique set of features that can be useful according to the use case as well as according to the used language. So, we wanted to select the algorithm for the Sinhala language to get the best word representation highlighting the syntactic similarity of the words.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7b5ec0d2ad_2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7b5ec0d2a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6c47db0e94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6c47db0e9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6c47db0e94_0_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6c47db0e9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c47db0e94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c47db0e9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6c47db0e94_0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6c47db0e9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e53df2760_3_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e53df2760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6c47db0e94_0_9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6c47db0e9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6c47db0e94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6c47db0e9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c47db0e94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c47db0e9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c5155e37d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c5155e3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c47db0e94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6c47db0e9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6c47db0e94_0_1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6c47db0e9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c47db0e94_0_1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c47db0e9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6c47db0e94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6c47db0e9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6c47db0e94_0_1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6c47db0e9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7b5ec0d2ad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7b5ec0d2a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e53df2760_3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e53df2760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6c47db0e94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6c47db0e9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6c47db0e94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6c47db0e9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5e53df2760_3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e53df2760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e53df2760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e53df276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5e53df2760_2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5e53df2760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5e53df2760_2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e53df2760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g5e53df2760_2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e53df2760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e53df2760_2_1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e53df2760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e53df2760_1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e53df2760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e53df2760_3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e53df2760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e53df2760_3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e53df2760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241225" y="1310875"/>
            <a:ext cx="6509100" cy="25218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2710225" y="1310850"/>
            <a:ext cx="5476800" cy="2521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11"/>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with icon space">
  <p:cSld name="BLANK_1">
    <p:spTree>
      <p:nvGrpSpPr>
        <p:cNvPr id="78" name="Shape 78"/>
        <p:cNvGrpSpPr/>
        <p:nvPr/>
      </p:nvGrpSpPr>
      <p:grpSpPr>
        <a:xfrm>
          <a:off x="0" y="0"/>
          <a:ext cx="0" cy="0"/>
          <a:chOff x="0" y="0"/>
          <a:chExt cx="0" cy="0"/>
        </a:xfrm>
      </p:grpSpPr>
      <p:sp>
        <p:nvSpPr>
          <p:cNvPr id="79" name="Google Shape;79;p12"/>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82" name="Google Shape;82;p12"/>
          <p:cNvSpPr/>
          <p:nvPr/>
        </p:nvSpPr>
        <p:spPr>
          <a:xfrm>
            <a:off x="867750" y="393425"/>
            <a:ext cx="8067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ackground image">
  <p:cSld name="BLANK_1_1">
    <p:spTree>
      <p:nvGrpSpPr>
        <p:cNvPr id="83" name="Shape 83"/>
        <p:cNvGrpSpPr/>
        <p:nvPr/>
      </p:nvGrpSpPr>
      <p:grpSpPr>
        <a:xfrm>
          <a:off x="0" y="0"/>
          <a:ext cx="0" cy="0"/>
          <a:chOff x="0" y="0"/>
          <a:chExt cx="0" cy="0"/>
        </a:xfrm>
      </p:grpSpPr>
      <p:sp>
        <p:nvSpPr>
          <p:cNvPr id="84" name="Google Shape;84;p13"/>
          <p:cNvSpPr/>
          <p:nvPr/>
        </p:nvSpPr>
        <p:spPr>
          <a:xfrm>
            <a:off x="7872900" y="-75"/>
            <a:ext cx="12711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3047925" y="-75"/>
            <a:ext cx="60960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2241225" y="1770000"/>
            <a:ext cx="6509100" cy="16035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 type="subTitle"/>
          </p:nvPr>
        </p:nvSpPr>
        <p:spPr>
          <a:xfrm>
            <a:off x="2935400" y="2604625"/>
            <a:ext cx="5814900" cy="451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8" name="Shape 18"/>
        <p:cNvGrpSpPr/>
        <p:nvPr/>
      </p:nvGrpSpPr>
      <p:grpSpPr>
        <a:xfrm>
          <a:off x="0" y="0"/>
          <a:ext cx="0" cy="0"/>
          <a:chOff x="0" y="0"/>
          <a:chExt cx="0" cy="0"/>
        </a:xfrm>
      </p:grpSpPr>
      <p:sp>
        <p:nvSpPr>
          <p:cNvPr id="19" name="Google Shape;19;p4"/>
          <p:cNvSpPr/>
          <p:nvPr/>
        </p:nvSpPr>
        <p:spPr>
          <a:xfrm>
            <a:off x="3047925" y="-75"/>
            <a:ext cx="60960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2645075" y="393425"/>
            <a:ext cx="8067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 type="body"/>
          </p:nvPr>
        </p:nvSpPr>
        <p:spPr>
          <a:xfrm>
            <a:off x="3731575" y="393525"/>
            <a:ext cx="4713000" cy="4356000"/>
          </a:xfrm>
          <a:prstGeom prst="rect">
            <a:avLst/>
          </a:prstGeom>
        </p:spPr>
        <p:txBody>
          <a:bodyPr anchorCtr="0" anchor="t" bIns="91425" lIns="91425" spcFirstLastPara="1" rIns="91425" wrap="square" tIns="91425">
            <a:noAutofit/>
          </a:bodyPr>
          <a:lstStyle>
            <a:lvl1pPr indent="-457200" lvl="0" marL="457200" rtl="0">
              <a:lnSpc>
                <a:spcPct val="100000"/>
              </a:lnSpc>
              <a:spcBef>
                <a:spcPts val="600"/>
              </a:spcBef>
              <a:spcAft>
                <a:spcPts val="0"/>
              </a:spcAft>
              <a:buSzPts val="3600"/>
              <a:buChar char="▪"/>
              <a:defRPr b="1" sz="3600"/>
            </a:lvl1pPr>
            <a:lvl2pPr indent="-457200" lvl="1" marL="914400" rtl="0">
              <a:lnSpc>
                <a:spcPct val="100000"/>
              </a:lnSpc>
              <a:spcBef>
                <a:spcPts val="0"/>
              </a:spcBef>
              <a:spcAft>
                <a:spcPts val="0"/>
              </a:spcAft>
              <a:buSzPts val="3600"/>
              <a:buChar char="▫"/>
              <a:defRPr b="1" sz="3600"/>
            </a:lvl2pPr>
            <a:lvl3pPr indent="-457200" lvl="2" marL="1371600" rtl="0">
              <a:lnSpc>
                <a:spcPct val="100000"/>
              </a:lnSpc>
              <a:spcBef>
                <a:spcPts val="0"/>
              </a:spcBef>
              <a:spcAft>
                <a:spcPts val="0"/>
              </a:spcAft>
              <a:buSzPts val="3600"/>
              <a:buChar char="▫"/>
              <a:defRPr b="1" sz="3600"/>
            </a:lvl3pPr>
            <a:lvl4pPr indent="-457200" lvl="3" marL="1828800" rtl="0">
              <a:lnSpc>
                <a:spcPct val="100000"/>
              </a:lnSpc>
              <a:spcBef>
                <a:spcPts val="0"/>
              </a:spcBef>
              <a:spcAft>
                <a:spcPts val="0"/>
              </a:spcAft>
              <a:buSzPts val="3600"/>
              <a:buChar char="▫"/>
              <a:defRPr b="1" sz="3600"/>
            </a:lvl4pPr>
            <a:lvl5pPr indent="-457200" lvl="4" marL="2286000" rtl="0">
              <a:lnSpc>
                <a:spcPct val="100000"/>
              </a:lnSpc>
              <a:spcBef>
                <a:spcPts val="0"/>
              </a:spcBef>
              <a:spcAft>
                <a:spcPts val="0"/>
              </a:spcAft>
              <a:buSzPts val="3600"/>
              <a:buChar char="○"/>
              <a:defRPr b="1" sz="3600"/>
            </a:lvl5pPr>
            <a:lvl6pPr indent="-457200" lvl="5" marL="2743200" rtl="0">
              <a:lnSpc>
                <a:spcPct val="100000"/>
              </a:lnSpc>
              <a:spcBef>
                <a:spcPts val="0"/>
              </a:spcBef>
              <a:spcAft>
                <a:spcPts val="0"/>
              </a:spcAft>
              <a:buSzPts val="3600"/>
              <a:buChar char="■"/>
              <a:defRPr b="1" sz="3600"/>
            </a:lvl6pPr>
            <a:lvl7pPr indent="-457200" lvl="6" marL="3200400" rtl="0">
              <a:lnSpc>
                <a:spcPct val="100000"/>
              </a:lnSpc>
              <a:spcBef>
                <a:spcPts val="0"/>
              </a:spcBef>
              <a:spcAft>
                <a:spcPts val="0"/>
              </a:spcAft>
              <a:buSzPts val="3600"/>
              <a:buChar char="●"/>
              <a:defRPr b="1" sz="3600"/>
            </a:lvl7pPr>
            <a:lvl8pPr indent="-457200" lvl="7" marL="3657600" rtl="0">
              <a:lnSpc>
                <a:spcPct val="100000"/>
              </a:lnSpc>
              <a:spcBef>
                <a:spcPts val="0"/>
              </a:spcBef>
              <a:spcAft>
                <a:spcPts val="0"/>
              </a:spcAft>
              <a:buSzPts val="3600"/>
              <a:buChar char="○"/>
              <a:defRPr b="1" sz="3600"/>
            </a:lvl8pPr>
            <a:lvl9pPr indent="-457200" lvl="8" marL="4114800">
              <a:lnSpc>
                <a:spcPct val="100000"/>
              </a:lnSpc>
              <a:spcBef>
                <a:spcPts val="0"/>
              </a:spcBef>
              <a:spcAft>
                <a:spcPts val="0"/>
              </a:spcAft>
              <a:buSzPts val="3600"/>
              <a:buChar char="■"/>
              <a:defRPr b="1" sz="3600"/>
            </a:lvl9pPr>
          </a:lstStyle>
          <a:p/>
        </p:txBody>
      </p:sp>
      <p:sp>
        <p:nvSpPr>
          <p:cNvPr id="23" name="Google Shape;23;p4"/>
          <p:cNvSpPr txBox="1"/>
          <p:nvPr/>
        </p:nvSpPr>
        <p:spPr>
          <a:xfrm>
            <a:off x="2654717" y="337850"/>
            <a:ext cx="78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FFFFF"/>
                </a:solidFill>
              </a:rPr>
              <a:t>“</a:t>
            </a:r>
            <a:endParaRPr b="1" sz="7200">
              <a:solidFill>
                <a:srgbClr val="FFFFFF"/>
              </a:solidFill>
            </a:endParaRPr>
          </a:p>
        </p:txBody>
      </p:sp>
      <p:sp>
        <p:nvSpPr>
          <p:cNvPr id="24" name="Google Shape;24;p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5" name="Shape 25"/>
        <p:cNvGrpSpPr/>
        <p:nvPr/>
      </p:nvGrpSpPr>
      <p:grpSpPr>
        <a:xfrm>
          <a:off x="0" y="0"/>
          <a:ext cx="0" cy="0"/>
          <a:chOff x="0" y="0"/>
          <a:chExt cx="0" cy="0"/>
        </a:xfrm>
      </p:grpSpPr>
      <p:sp>
        <p:nvSpPr>
          <p:cNvPr id="26" name="Google Shape;26;p5"/>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0" name="Google Shape;30;p5"/>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a:lvl1pPr>
            <a:lvl2pPr indent="-393700" lvl="1" marL="914400">
              <a:spcBef>
                <a:spcPts val="0"/>
              </a:spcBef>
              <a:spcAft>
                <a:spcPts val="0"/>
              </a:spcAft>
              <a:buSzPts val="2600"/>
              <a:buChar char="▫"/>
              <a:defRPr/>
            </a:lvl2pPr>
            <a:lvl3pPr indent="-393700" lvl="2" marL="1371600">
              <a:spcBef>
                <a:spcPts val="0"/>
              </a:spcBef>
              <a:spcAft>
                <a:spcPts val="0"/>
              </a:spcAft>
              <a:buSzPts val="2600"/>
              <a:buChar char="▫"/>
              <a:defRPr/>
            </a:lvl3pPr>
            <a:lvl4pPr indent="-393700" lvl="3" marL="1828800">
              <a:spcBef>
                <a:spcPts val="0"/>
              </a:spcBef>
              <a:spcAft>
                <a:spcPts val="0"/>
              </a:spcAft>
              <a:buSzPts val="2600"/>
              <a:buChar char="▫"/>
              <a:defRPr/>
            </a:lvl4pPr>
            <a:lvl5pPr indent="-393700" lvl="4" marL="2286000">
              <a:spcBef>
                <a:spcPts val="0"/>
              </a:spcBef>
              <a:spcAft>
                <a:spcPts val="0"/>
              </a:spcAft>
              <a:buSzPts val="2600"/>
              <a:buChar char="○"/>
              <a:defRPr/>
            </a:lvl5pPr>
            <a:lvl6pPr indent="-393700" lvl="5" marL="2743200">
              <a:spcBef>
                <a:spcPts val="0"/>
              </a:spcBef>
              <a:spcAft>
                <a:spcPts val="0"/>
              </a:spcAft>
              <a:buSzPts val="2600"/>
              <a:buChar char="■"/>
              <a:defRPr/>
            </a:lvl6pPr>
            <a:lvl7pPr indent="-393700" lvl="6" marL="3200400">
              <a:spcBef>
                <a:spcPts val="0"/>
              </a:spcBef>
              <a:spcAft>
                <a:spcPts val="0"/>
              </a:spcAft>
              <a:buSzPts val="2600"/>
              <a:buChar char="●"/>
              <a:defRPr/>
            </a:lvl7pPr>
            <a:lvl8pPr indent="-393700" lvl="7" marL="3657600">
              <a:spcBef>
                <a:spcPts val="0"/>
              </a:spcBef>
              <a:spcAft>
                <a:spcPts val="0"/>
              </a:spcAft>
              <a:buSzPts val="2600"/>
              <a:buChar char="○"/>
              <a:defRPr/>
            </a:lvl8pPr>
            <a:lvl9pPr indent="-393700" lvl="8" marL="4114800">
              <a:spcBef>
                <a:spcPts val="0"/>
              </a:spcBef>
              <a:spcAft>
                <a:spcPts val="0"/>
              </a:spcAft>
              <a:buSzPts val="2600"/>
              <a:buChar char="■"/>
              <a:defRPr/>
            </a:lvl9pPr>
          </a:lstStyle>
          <a:p/>
        </p:txBody>
      </p:sp>
      <p:sp>
        <p:nvSpPr>
          <p:cNvPr id="31" name="Google Shape;31;p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32" name="Google Shape;32;p5"/>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half slide">
  <p:cSld name="TITLE_AND_BODY_1">
    <p:spTree>
      <p:nvGrpSpPr>
        <p:cNvPr id="33" name="Shape 33"/>
        <p:cNvGrpSpPr/>
        <p:nvPr/>
      </p:nvGrpSpPr>
      <p:grpSpPr>
        <a:xfrm>
          <a:off x="0" y="0"/>
          <a:ext cx="0" cy="0"/>
          <a:chOff x="0" y="0"/>
          <a:chExt cx="0" cy="0"/>
        </a:xfrm>
      </p:grpSpPr>
      <p:sp>
        <p:nvSpPr>
          <p:cNvPr id="34" name="Google Shape;34;p6"/>
          <p:cNvSpPr/>
          <p:nvPr/>
        </p:nvSpPr>
        <p:spPr>
          <a:xfrm>
            <a:off x="4572000" y="-75"/>
            <a:ext cx="45720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4178396" y="393525"/>
            <a:ext cx="45720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4483099" y="393475"/>
            <a:ext cx="3460800" cy="8067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38" name="Google Shape;38;p6"/>
          <p:cNvSpPr txBox="1"/>
          <p:nvPr>
            <p:ph idx="1" type="body"/>
          </p:nvPr>
        </p:nvSpPr>
        <p:spPr>
          <a:xfrm>
            <a:off x="4865550" y="1349150"/>
            <a:ext cx="3776400" cy="2938500"/>
          </a:xfrm>
          <a:prstGeom prst="rect">
            <a:avLst/>
          </a:prstGeom>
        </p:spPr>
        <p:txBody>
          <a:bodyPr anchorCtr="0" anchor="t" bIns="91425" lIns="91425" spcFirstLastPara="1" rIns="91425" wrap="square" tIns="91425">
            <a:noAutofit/>
          </a:bodyPr>
          <a:lstStyle>
            <a:lvl1pPr indent="-368300" lvl="0" marL="457200" rtl="0">
              <a:spcBef>
                <a:spcPts val="600"/>
              </a:spcBef>
              <a:spcAft>
                <a:spcPts val="0"/>
              </a:spcAft>
              <a:buSzPts val="2200"/>
              <a:buChar char="▪"/>
              <a:defRPr sz="2200"/>
            </a:lvl1pPr>
            <a:lvl2pPr indent="-368300" lvl="1" marL="914400" rtl="0">
              <a:spcBef>
                <a:spcPts val="0"/>
              </a:spcBef>
              <a:spcAft>
                <a:spcPts val="0"/>
              </a:spcAft>
              <a:buSzPts val="2200"/>
              <a:buChar char="▫"/>
              <a:defRPr sz="2200"/>
            </a:lvl2pPr>
            <a:lvl3pPr indent="-368300" lvl="2" marL="1371600" rtl="0">
              <a:spcBef>
                <a:spcPts val="0"/>
              </a:spcBef>
              <a:spcAft>
                <a:spcPts val="0"/>
              </a:spcAft>
              <a:buSzPts val="2200"/>
              <a:buChar char="▫"/>
              <a:defRPr sz="2200"/>
            </a:lvl3pPr>
            <a:lvl4pPr indent="-368300" lvl="3" marL="1828800" rtl="0">
              <a:spcBef>
                <a:spcPts val="0"/>
              </a:spcBef>
              <a:spcAft>
                <a:spcPts val="0"/>
              </a:spcAft>
              <a:buSzPts val="2200"/>
              <a:buChar char="▫"/>
              <a:defRPr sz="2200"/>
            </a:lvl4pPr>
            <a:lvl5pPr indent="-368300" lvl="4" marL="2286000" rtl="0">
              <a:spcBef>
                <a:spcPts val="0"/>
              </a:spcBef>
              <a:spcAft>
                <a:spcPts val="0"/>
              </a:spcAft>
              <a:buSzPts val="2200"/>
              <a:buChar char="○"/>
              <a:defRPr sz="2200"/>
            </a:lvl5pPr>
            <a:lvl6pPr indent="-368300" lvl="5" marL="2743200" rtl="0">
              <a:spcBef>
                <a:spcPts val="0"/>
              </a:spcBef>
              <a:spcAft>
                <a:spcPts val="0"/>
              </a:spcAft>
              <a:buSzPts val="2200"/>
              <a:buChar char="■"/>
              <a:defRPr sz="2200"/>
            </a:lvl6pPr>
            <a:lvl7pPr indent="-368300" lvl="6" marL="3200400" rtl="0">
              <a:spcBef>
                <a:spcPts val="0"/>
              </a:spcBef>
              <a:spcAft>
                <a:spcPts val="0"/>
              </a:spcAft>
              <a:buSzPts val="2200"/>
              <a:buChar char="●"/>
              <a:defRPr sz="2200"/>
            </a:lvl7pPr>
            <a:lvl8pPr indent="-368300" lvl="7" marL="3657600" rtl="0">
              <a:spcBef>
                <a:spcPts val="0"/>
              </a:spcBef>
              <a:spcAft>
                <a:spcPts val="0"/>
              </a:spcAft>
              <a:buSzPts val="2200"/>
              <a:buChar char="○"/>
              <a:defRPr sz="2200"/>
            </a:lvl8pPr>
            <a:lvl9pPr indent="-368300" lvl="8" marL="4114800" rtl="0">
              <a:spcBef>
                <a:spcPts val="0"/>
              </a:spcBef>
              <a:spcAft>
                <a:spcPts val="0"/>
              </a:spcAft>
              <a:buSzPts val="2200"/>
              <a:buChar char="■"/>
              <a:defRPr sz="2200"/>
            </a:lvl9pPr>
          </a:lstStyle>
          <a:p/>
        </p:txBody>
      </p:sp>
      <p:sp>
        <p:nvSpPr>
          <p:cNvPr id="39" name="Google Shape;39;p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0" name="Google Shape;40;p6"/>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4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6" name="Google Shape;46;p7"/>
          <p:cNvSpPr txBox="1"/>
          <p:nvPr>
            <p:ph idx="1" type="body"/>
          </p:nvPr>
        </p:nvSpPr>
        <p:spPr>
          <a:xfrm>
            <a:off x="1576275" y="1367175"/>
            <a:ext cx="3482400" cy="33825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7" name="Google Shape;47;p7"/>
          <p:cNvSpPr txBox="1"/>
          <p:nvPr>
            <p:ph idx="2" type="body"/>
          </p:nvPr>
        </p:nvSpPr>
        <p:spPr>
          <a:xfrm>
            <a:off x="5268071" y="1367175"/>
            <a:ext cx="3482400" cy="33825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48" name="Google Shape;48;p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50" name="Shape 50"/>
        <p:cNvGrpSpPr/>
        <p:nvPr/>
      </p:nvGrpSpPr>
      <p:grpSpPr>
        <a:xfrm>
          <a:off x="0" y="0"/>
          <a:ext cx="0" cy="0"/>
          <a:chOff x="0" y="0"/>
          <a:chExt cx="0" cy="0"/>
        </a:xfrm>
      </p:grpSpPr>
      <p:sp>
        <p:nvSpPr>
          <p:cNvPr id="51" name="Google Shape;51;p8"/>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55" name="Google Shape;55;p8"/>
          <p:cNvSpPr txBox="1"/>
          <p:nvPr>
            <p:ph idx="1" type="body"/>
          </p:nvPr>
        </p:nvSpPr>
        <p:spPr>
          <a:xfrm>
            <a:off x="1560175" y="1375225"/>
            <a:ext cx="2317500" cy="3374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6" name="Google Shape;56;p8"/>
          <p:cNvSpPr txBox="1"/>
          <p:nvPr>
            <p:ph idx="2" type="body"/>
          </p:nvPr>
        </p:nvSpPr>
        <p:spPr>
          <a:xfrm>
            <a:off x="3996525" y="1375225"/>
            <a:ext cx="2317500" cy="3374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7" name="Google Shape;57;p8"/>
          <p:cNvSpPr txBox="1"/>
          <p:nvPr>
            <p:ph idx="3" type="body"/>
          </p:nvPr>
        </p:nvSpPr>
        <p:spPr>
          <a:xfrm>
            <a:off x="6432874" y="1375225"/>
            <a:ext cx="2317500" cy="3374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8" name="Google Shape;58;p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59" name="Google Shape;59;p8"/>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9"/>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877500" y="393525"/>
            <a:ext cx="7872900" cy="8067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65" name="Google Shape;65;p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66" name="Google Shape;66;p9"/>
          <p:cNvSpPr/>
          <p:nvPr/>
        </p:nvSpPr>
        <p:spPr>
          <a:xfrm>
            <a:off x="7943750" y="393425"/>
            <a:ext cx="806700" cy="8067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7" name="Shape 67"/>
        <p:cNvGrpSpPr/>
        <p:nvPr/>
      </p:nvGrpSpPr>
      <p:grpSpPr>
        <a:xfrm>
          <a:off x="0" y="0"/>
          <a:ext cx="0" cy="0"/>
          <a:chOff x="0" y="0"/>
          <a:chExt cx="0" cy="0"/>
        </a:xfrm>
      </p:grpSpPr>
      <p:sp>
        <p:nvSpPr>
          <p:cNvPr id="68" name="Google Shape;68;p10"/>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0"/>
          <p:cNvSpPr/>
          <p:nvPr/>
        </p:nvSpPr>
        <p:spPr>
          <a:xfrm>
            <a:off x="877500" y="4356125"/>
            <a:ext cx="74793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txBox="1"/>
          <p:nvPr>
            <p:ph idx="1" type="body"/>
          </p:nvPr>
        </p:nvSpPr>
        <p:spPr>
          <a:xfrm>
            <a:off x="1182200" y="4356200"/>
            <a:ext cx="7174500" cy="393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Clr>
                <a:srgbClr val="FFFFFF"/>
              </a:buClr>
              <a:buSzPts val="1600"/>
              <a:buNone/>
              <a:defRPr sz="1600">
                <a:solidFill>
                  <a:srgbClr val="FFFFFF"/>
                </a:solidFill>
              </a:defRPr>
            </a:lvl1pPr>
          </a:lstStyle>
          <a:p/>
        </p:txBody>
      </p:sp>
      <p:sp>
        <p:nvSpPr>
          <p:cNvPr id="72" name="Google Shape;72;p1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
        <p:nvSpPr>
          <p:cNvPr id="73" name="Google Shape;73;p10"/>
          <p:cNvSpPr/>
          <p:nvPr/>
        </p:nvSpPr>
        <p:spPr>
          <a:xfrm>
            <a:off x="7963200" y="4356125"/>
            <a:ext cx="393600" cy="393600"/>
          </a:xfrm>
          <a:prstGeom prst="rect">
            <a:avLst/>
          </a:prstGeom>
          <a:solidFill>
            <a:srgbClr val="FFFFFF">
              <a:alpha val="52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1pPr>
            <a:lvl2pPr lvl="1">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2pPr>
            <a:lvl3pPr lvl="2">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3pPr>
            <a:lvl4pPr lvl="3">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4pPr>
            <a:lvl5pPr lvl="4">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5pPr>
            <a:lvl6pPr lvl="5">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6pPr>
            <a:lvl7pPr lvl="6">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7pPr>
            <a:lvl8pPr lvl="7">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8pPr>
            <a:lvl9pPr lvl="8">
              <a:spcBef>
                <a:spcPts val="0"/>
              </a:spcBef>
              <a:spcAft>
                <a:spcPts val="0"/>
              </a:spcAft>
              <a:buClr>
                <a:srgbClr val="FFFFFF"/>
              </a:buClr>
              <a:buSzPts val="2400"/>
              <a:buFont typeface="Barlow"/>
              <a:buNone/>
              <a:defRPr b="1" sz="2400">
                <a:solidFill>
                  <a:srgbClr val="FFFFFF"/>
                </a:solidFill>
                <a:latin typeface="Barlow"/>
                <a:ea typeface="Barlow"/>
                <a:cs typeface="Barlow"/>
                <a:sym typeface="Barlow"/>
              </a:defRPr>
            </a:lvl9pPr>
          </a:lstStyle>
          <a:p/>
        </p:txBody>
      </p:sp>
      <p:sp>
        <p:nvSpPr>
          <p:cNvPr id="7" name="Google Shape;7;p1"/>
          <p:cNvSpPr txBox="1"/>
          <p:nvPr>
            <p:ph idx="1" type="body"/>
          </p:nvPr>
        </p:nvSpPr>
        <p:spPr>
          <a:xfrm>
            <a:off x="1556331" y="1349141"/>
            <a:ext cx="7085700" cy="2938500"/>
          </a:xfrm>
          <a:prstGeom prst="rect">
            <a:avLst/>
          </a:prstGeom>
          <a:noFill/>
          <a:ln>
            <a:noFill/>
          </a:ln>
        </p:spPr>
        <p:txBody>
          <a:bodyPr anchorCtr="0" anchor="t" bIns="91425" lIns="91425" spcFirstLastPara="1" rIns="91425" wrap="square" tIns="91425">
            <a:noAutofit/>
          </a:bodyPr>
          <a:lstStyle>
            <a:lvl1pPr indent="-393700" lvl="0" marL="457200">
              <a:spcBef>
                <a:spcPts val="600"/>
              </a:spcBef>
              <a:spcAft>
                <a:spcPts val="0"/>
              </a:spcAft>
              <a:buClr>
                <a:srgbClr val="D9D9D9"/>
              </a:buClr>
              <a:buSzPts val="2600"/>
              <a:buFont typeface="Barlow"/>
              <a:buChar char="▪"/>
              <a:defRPr sz="2600">
                <a:solidFill>
                  <a:srgbClr val="434343"/>
                </a:solidFill>
                <a:latin typeface="Barlow"/>
                <a:ea typeface="Barlow"/>
                <a:cs typeface="Barlow"/>
                <a:sym typeface="Barlow"/>
              </a:defRPr>
            </a:lvl1pPr>
            <a:lvl2pPr indent="-393700" lvl="1" marL="9144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2pPr>
            <a:lvl3pPr indent="-393700" lvl="2" marL="13716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3pPr>
            <a:lvl4pPr indent="-393700" lvl="3" marL="18288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4pPr>
            <a:lvl5pPr indent="-393700" lvl="4" marL="22860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5pPr>
            <a:lvl6pPr indent="-393700" lvl="5" marL="27432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6pPr>
            <a:lvl7pPr indent="-393700" lvl="6" marL="32004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7pPr>
            <a:lvl8pPr indent="-393700" lvl="7" marL="36576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8pPr>
            <a:lvl9pPr indent="-393700" lvl="8" marL="4114800">
              <a:spcBef>
                <a:spcPts val="0"/>
              </a:spcBef>
              <a:spcAft>
                <a:spcPts val="0"/>
              </a:spcAft>
              <a:buClr>
                <a:srgbClr val="D9D9D9"/>
              </a:buClr>
              <a:buSzPts val="2600"/>
              <a:buFont typeface="Barlow"/>
              <a:buChar char="■"/>
              <a:defRPr sz="2600">
                <a:solidFill>
                  <a:srgbClr val="434343"/>
                </a:solidFill>
                <a:latin typeface="Barlow"/>
                <a:ea typeface="Barlow"/>
                <a:cs typeface="Barlow"/>
                <a:sym typeface="Barlow"/>
              </a:defRPr>
            </a:lvl9pPr>
          </a:lstStyle>
          <a:p/>
        </p:txBody>
      </p:sp>
      <p:sp>
        <p:nvSpPr>
          <p:cNvPr id="8" name="Google Shape;8;p1"/>
          <p:cNvSpPr txBox="1"/>
          <p:nvPr>
            <p:ph idx="12" type="sldNum"/>
          </p:nvPr>
        </p:nvSpPr>
        <p:spPr>
          <a:xfrm>
            <a:off x="8750400" y="4356225"/>
            <a:ext cx="393600" cy="393600"/>
          </a:xfrm>
          <a:prstGeom prst="rect">
            <a:avLst/>
          </a:prstGeom>
          <a:noFill/>
          <a:ln>
            <a:noFill/>
          </a:ln>
        </p:spPr>
        <p:txBody>
          <a:bodyPr anchorCtr="0" anchor="ctr" bIns="91425" lIns="91425" spcFirstLastPara="1" rIns="91425" wrap="square" tIns="91425">
            <a:noAutofit/>
          </a:bodyPr>
          <a:lstStyle>
            <a:lvl1pPr lvl="0" algn="ctr">
              <a:buNone/>
              <a:defRPr b="1" sz="1200">
                <a:solidFill>
                  <a:srgbClr val="FFFFFF"/>
                </a:solidFill>
                <a:latin typeface="Barlow"/>
                <a:ea typeface="Barlow"/>
                <a:cs typeface="Barlow"/>
                <a:sym typeface="Barlow"/>
              </a:defRPr>
            </a:lvl1pPr>
            <a:lvl2pPr lvl="1" algn="ctr">
              <a:buNone/>
              <a:defRPr b="1" sz="1200">
                <a:solidFill>
                  <a:srgbClr val="FFFFFF"/>
                </a:solidFill>
                <a:latin typeface="Barlow"/>
                <a:ea typeface="Barlow"/>
                <a:cs typeface="Barlow"/>
                <a:sym typeface="Barlow"/>
              </a:defRPr>
            </a:lvl2pPr>
            <a:lvl3pPr lvl="2" algn="ctr">
              <a:buNone/>
              <a:defRPr b="1" sz="1200">
                <a:solidFill>
                  <a:srgbClr val="FFFFFF"/>
                </a:solidFill>
                <a:latin typeface="Barlow"/>
                <a:ea typeface="Barlow"/>
                <a:cs typeface="Barlow"/>
                <a:sym typeface="Barlow"/>
              </a:defRPr>
            </a:lvl3pPr>
            <a:lvl4pPr lvl="3" algn="ctr">
              <a:buNone/>
              <a:defRPr b="1" sz="1200">
                <a:solidFill>
                  <a:srgbClr val="FFFFFF"/>
                </a:solidFill>
                <a:latin typeface="Barlow"/>
                <a:ea typeface="Barlow"/>
                <a:cs typeface="Barlow"/>
                <a:sym typeface="Barlow"/>
              </a:defRPr>
            </a:lvl4pPr>
            <a:lvl5pPr lvl="4" algn="ctr">
              <a:buNone/>
              <a:defRPr b="1" sz="1200">
                <a:solidFill>
                  <a:srgbClr val="FFFFFF"/>
                </a:solidFill>
                <a:latin typeface="Barlow"/>
                <a:ea typeface="Barlow"/>
                <a:cs typeface="Barlow"/>
                <a:sym typeface="Barlow"/>
              </a:defRPr>
            </a:lvl5pPr>
            <a:lvl6pPr lvl="5" algn="ctr">
              <a:buNone/>
              <a:defRPr b="1" sz="1200">
                <a:solidFill>
                  <a:srgbClr val="FFFFFF"/>
                </a:solidFill>
                <a:latin typeface="Barlow"/>
                <a:ea typeface="Barlow"/>
                <a:cs typeface="Barlow"/>
                <a:sym typeface="Barlow"/>
              </a:defRPr>
            </a:lvl6pPr>
            <a:lvl7pPr lvl="6" algn="ctr">
              <a:buNone/>
              <a:defRPr b="1" sz="1200">
                <a:solidFill>
                  <a:srgbClr val="FFFFFF"/>
                </a:solidFill>
                <a:latin typeface="Barlow"/>
                <a:ea typeface="Barlow"/>
                <a:cs typeface="Barlow"/>
                <a:sym typeface="Barlow"/>
              </a:defRPr>
            </a:lvl7pPr>
            <a:lvl8pPr lvl="7" algn="ctr">
              <a:buNone/>
              <a:defRPr b="1" sz="1200">
                <a:solidFill>
                  <a:srgbClr val="FFFFFF"/>
                </a:solidFill>
                <a:latin typeface="Barlow"/>
                <a:ea typeface="Barlow"/>
                <a:cs typeface="Barlow"/>
                <a:sym typeface="Barlow"/>
              </a:defRPr>
            </a:lvl8pPr>
            <a:lvl9pPr lvl="8" algn="ctr">
              <a:buNone/>
              <a:defRPr b="1" sz="1200">
                <a:solidFill>
                  <a:srgbClr val="FFFFFF"/>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 Id="rId3" Type="http://schemas.openxmlformats.org/officeDocument/2006/relationships/image" Target="../media/image1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1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2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9.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2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27.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 Id="rId3" Type="http://schemas.openxmlformats.org/officeDocument/2006/relationships/image" Target="../media/image2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p:nvPr/>
        </p:nvSpPr>
        <p:spPr>
          <a:xfrm>
            <a:off x="6525" y="3984950"/>
            <a:ext cx="9144000" cy="1158600"/>
          </a:xfrm>
          <a:prstGeom prst="rect">
            <a:avLst/>
          </a:prstGeom>
          <a:solidFill>
            <a:srgbClr val="434343">
              <a:alpha val="72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endParaRPr>
          </a:p>
        </p:txBody>
      </p:sp>
      <p:sp>
        <p:nvSpPr>
          <p:cNvPr id="92" name="Google Shape;92;p14"/>
          <p:cNvSpPr txBox="1"/>
          <p:nvPr>
            <p:ph type="ctrTitle"/>
          </p:nvPr>
        </p:nvSpPr>
        <p:spPr>
          <a:xfrm>
            <a:off x="2493975" y="1310850"/>
            <a:ext cx="6220500" cy="252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rgbClr val="FFFFFF"/>
                </a:solidFill>
              </a:rPr>
              <a:t>SINHALA SPELL CHECKER</a:t>
            </a:r>
            <a:endParaRPr sz="6000">
              <a:solidFill>
                <a:srgbClr val="FFFFFF"/>
              </a:solidFill>
            </a:endParaRPr>
          </a:p>
          <a:p>
            <a:pPr indent="0" lvl="0" marL="0" rtl="0" algn="l">
              <a:spcBef>
                <a:spcPts val="0"/>
              </a:spcBef>
              <a:spcAft>
                <a:spcPts val="0"/>
              </a:spcAft>
              <a:buNone/>
            </a:pPr>
            <a:r>
              <a:rPr i="1" lang="en" sz="3000">
                <a:latin typeface="Caveat"/>
                <a:ea typeface="Caveat"/>
                <a:cs typeface="Caveat"/>
                <a:sym typeface="Caveat"/>
              </a:rPr>
              <a:t>Team</a:t>
            </a:r>
            <a:r>
              <a:rPr lang="en" sz="3000">
                <a:latin typeface="Caveat"/>
                <a:ea typeface="Caveat"/>
                <a:cs typeface="Caveat"/>
                <a:sym typeface="Caveat"/>
              </a:rPr>
              <a:t> </a:t>
            </a:r>
            <a:r>
              <a:rPr b="0" i="1" lang="en" sz="3000">
                <a:solidFill>
                  <a:srgbClr val="434343"/>
                </a:solidFill>
                <a:latin typeface="Caveat"/>
                <a:ea typeface="Caveat"/>
                <a:cs typeface="Caveat"/>
                <a:sym typeface="Caveat"/>
              </a:rPr>
              <a:t>හෙළබස</a:t>
            </a:r>
            <a:endParaRPr sz="3000">
              <a:solidFill>
                <a:srgbClr val="434343"/>
              </a:solidFill>
              <a:latin typeface="Caveat"/>
              <a:ea typeface="Caveat"/>
              <a:cs typeface="Caveat"/>
              <a:sym typeface="Caveat"/>
            </a:endParaRPr>
          </a:p>
        </p:txBody>
      </p:sp>
      <p:sp>
        <p:nvSpPr>
          <p:cNvPr id="93" name="Google Shape;93;p14"/>
          <p:cNvSpPr txBox="1"/>
          <p:nvPr/>
        </p:nvSpPr>
        <p:spPr>
          <a:xfrm>
            <a:off x="5679675" y="4082350"/>
            <a:ext cx="2935200" cy="10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Barlow Medium"/>
                <a:ea typeface="Barlow Medium"/>
                <a:cs typeface="Barlow Medium"/>
                <a:sym typeface="Barlow Medium"/>
              </a:rPr>
              <a:t>GROUP 32</a:t>
            </a:r>
            <a:endParaRPr sz="12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t/>
            </a:r>
            <a:endParaRPr sz="8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rPr lang="en" sz="1200">
                <a:solidFill>
                  <a:srgbClr val="FFFFFF"/>
                </a:solidFill>
                <a:latin typeface="Barlow Medium"/>
                <a:ea typeface="Barlow Medium"/>
                <a:cs typeface="Barlow Medium"/>
                <a:sym typeface="Barlow Medium"/>
              </a:rPr>
              <a:t>150185P - K.P.K. Geesara</a:t>
            </a:r>
            <a:endParaRPr sz="12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rPr lang="en" sz="1200">
                <a:solidFill>
                  <a:srgbClr val="FFFFFF"/>
                </a:solidFill>
                <a:latin typeface="Barlow Medium"/>
                <a:ea typeface="Barlow Medium"/>
                <a:cs typeface="Barlow Medium"/>
                <a:sym typeface="Barlow Medium"/>
              </a:rPr>
              <a:t>150211U- G.H.C.S Hasoga</a:t>
            </a:r>
            <a:endParaRPr sz="12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rPr lang="en" sz="1200">
                <a:solidFill>
                  <a:srgbClr val="FFFFFF"/>
                </a:solidFill>
                <a:latin typeface="Barlow Medium"/>
                <a:ea typeface="Barlow Medium"/>
                <a:cs typeface="Barlow Medium"/>
                <a:sym typeface="Barlow Medium"/>
              </a:rPr>
              <a:t>120690G - P.A.K.S. Weerasinghe</a:t>
            </a:r>
            <a:r>
              <a:rPr lang="en" sz="1200">
                <a:solidFill>
                  <a:schemeClr val="dk1"/>
                </a:solidFill>
                <a:latin typeface="Times New Roman"/>
                <a:ea typeface="Times New Roman"/>
                <a:cs typeface="Times New Roman"/>
                <a:sym typeface="Times New Roman"/>
              </a:rPr>
              <a:t>	</a:t>
            </a:r>
            <a:endParaRPr b="1" sz="1200">
              <a:solidFill>
                <a:schemeClr val="dk1"/>
              </a:solidFill>
              <a:latin typeface="Times New Roman"/>
              <a:ea typeface="Times New Roman"/>
              <a:cs typeface="Times New Roman"/>
              <a:sym typeface="Times New Roman"/>
            </a:endParaRPr>
          </a:p>
        </p:txBody>
      </p:sp>
      <p:sp>
        <p:nvSpPr>
          <p:cNvPr id="94" name="Google Shape;94;p14"/>
          <p:cNvSpPr txBox="1"/>
          <p:nvPr/>
        </p:nvSpPr>
        <p:spPr>
          <a:xfrm>
            <a:off x="2744475" y="4082350"/>
            <a:ext cx="2935200" cy="10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Barlow Medium"/>
                <a:ea typeface="Barlow Medium"/>
                <a:cs typeface="Barlow Medium"/>
                <a:sym typeface="Barlow Medium"/>
              </a:rPr>
              <a:t>EVALUATORS</a:t>
            </a:r>
            <a:endParaRPr sz="12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t/>
            </a:r>
            <a:endParaRPr sz="8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rPr lang="en" sz="1200">
                <a:solidFill>
                  <a:srgbClr val="FFFFFF"/>
                </a:solidFill>
                <a:latin typeface="Barlow Medium"/>
                <a:ea typeface="Barlow Medium"/>
                <a:cs typeface="Barlow Medium"/>
                <a:sym typeface="Barlow Medium"/>
              </a:rPr>
              <a:t>Dr. Surangika Ranathunga</a:t>
            </a:r>
            <a:endParaRPr sz="12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rPr lang="en" sz="1200">
                <a:solidFill>
                  <a:srgbClr val="FFFFFF"/>
                </a:solidFill>
                <a:latin typeface="Barlow Medium"/>
                <a:ea typeface="Barlow Medium"/>
                <a:cs typeface="Barlow Medium"/>
                <a:sym typeface="Barlow Medium"/>
              </a:rPr>
              <a:t>Mr. Buddhi Ayesha</a:t>
            </a:r>
            <a:r>
              <a:rPr lang="en" sz="1200">
                <a:solidFill>
                  <a:srgbClr val="FFFFFF"/>
                </a:solidFill>
                <a:latin typeface="Times New Roman"/>
                <a:ea typeface="Times New Roman"/>
                <a:cs typeface="Times New Roman"/>
                <a:sym typeface="Times New Roman"/>
              </a:rPr>
              <a:t>	</a:t>
            </a:r>
            <a:endParaRPr b="1" sz="1200">
              <a:solidFill>
                <a:srgbClr val="FFFFFF"/>
              </a:solidFill>
              <a:latin typeface="Times New Roman"/>
              <a:ea typeface="Times New Roman"/>
              <a:cs typeface="Times New Roman"/>
              <a:sym typeface="Times New Roman"/>
            </a:endParaRPr>
          </a:p>
        </p:txBody>
      </p:sp>
      <p:sp>
        <p:nvSpPr>
          <p:cNvPr id="95" name="Google Shape;95;p14"/>
          <p:cNvSpPr txBox="1"/>
          <p:nvPr/>
        </p:nvSpPr>
        <p:spPr>
          <a:xfrm>
            <a:off x="152400" y="4127000"/>
            <a:ext cx="2935200" cy="103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Barlow Medium"/>
                <a:ea typeface="Barlow Medium"/>
                <a:cs typeface="Barlow Medium"/>
                <a:sym typeface="Barlow Medium"/>
              </a:rPr>
              <a:t>SUPERVISOR</a:t>
            </a:r>
            <a:endParaRPr sz="12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t/>
            </a:r>
            <a:endParaRPr sz="800">
              <a:solidFill>
                <a:srgbClr val="FFFFFF"/>
              </a:solidFill>
              <a:latin typeface="Barlow Medium"/>
              <a:ea typeface="Barlow Medium"/>
              <a:cs typeface="Barlow Medium"/>
              <a:sym typeface="Barlow Medium"/>
            </a:endParaRPr>
          </a:p>
          <a:p>
            <a:pPr indent="0" lvl="0" marL="0" rtl="0" algn="l">
              <a:spcBef>
                <a:spcPts val="0"/>
              </a:spcBef>
              <a:spcAft>
                <a:spcPts val="0"/>
              </a:spcAft>
              <a:buNone/>
            </a:pPr>
            <a:r>
              <a:rPr lang="en" sz="1200">
                <a:solidFill>
                  <a:srgbClr val="FFFFFF"/>
                </a:solidFill>
                <a:latin typeface="Barlow Medium"/>
                <a:ea typeface="Barlow Medium"/>
                <a:cs typeface="Barlow Medium"/>
                <a:sym typeface="Barlow Medium"/>
              </a:rPr>
              <a:t>Prof. Gihan Dias</a:t>
            </a:r>
            <a:endParaRPr sz="1200">
              <a:solidFill>
                <a:srgbClr val="FFFFFF"/>
              </a:solidFill>
              <a:latin typeface="Barlow Medium"/>
              <a:ea typeface="Barlow Medium"/>
              <a:cs typeface="Barlow Medium"/>
              <a:sym typeface="Barlow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WORKS CONT.</a:t>
            </a:r>
            <a:endParaRPr/>
          </a:p>
        </p:txBody>
      </p:sp>
      <p:sp>
        <p:nvSpPr>
          <p:cNvPr id="159" name="Google Shape;159;p23"/>
          <p:cNvSpPr txBox="1"/>
          <p:nvPr>
            <p:ph idx="1" type="body"/>
          </p:nvPr>
        </p:nvSpPr>
        <p:spPr>
          <a:xfrm>
            <a:off x="1556325" y="1349152"/>
            <a:ext cx="7085700" cy="34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Data Driven Approaches</a:t>
            </a:r>
            <a:endParaRPr b="1" sz="1400">
              <a:solidFill>
                <a:schemeClr val="dk1"/>
              </a:solidFill>
            </a:endParaRPr>
          </a:p>
          <a:p>
            <a:pPr indent="-317500" lvl="0" marL="457200" marR="0" rtl="0" algn="just">
              <a:lnSpc>
                <a:spcPct val="150000"/>
              </a:lnSpc>
              <a:spcBef>
                <a:spcPts val="160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A data-driven approach is one of the good approaches used in developing spelling checking mechanisms for various types of languages including Sinhala.</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Barlow"/>
              <a:buChar char="●"/>
            </a:pPr>
            <a:r>
              <a:rPr b="1" lang="en" sz="1400">
                <a:solidFill>
                  <a:schemeClr val="dk1"/>
                </a:solidFill>
              </a:rPr>
              <a:t>A Data-Driven Approach to Checking and Correcting Spelling Errors in Sinhala, 2010[1]</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Subasa spell checker</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Focused on three common spelling errors</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a:buChar char="●"/>
            </a:pPr>
            <a:r>
              <a:rPr b="1" lang="en" sz="1400">
                <a:solidFill>
                  <a:schemeClr val="dk1"/>
                </a:solidFill>
              </a:rPr>
              <a:t>Subasa 2nd version with more improvements,2012[2]</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Improved accuracy </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Generated Sinhala word suggestions using minimum edit distance </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0"/>
              </a:spcAft>
              <a:buNone/>
            </a:pPr>
            <a:r>
              <a:t/>
            </a:r>
            <a:endParaRPr b="1" sz="1400">
              <a:solidFill>
                <a:schemeClr val="dk1"/>
              </a:solidFill>
            </a:endParaRPr>
          </a:p>
          <a:p>
            <a:pPr indent="0" lvl="0" marL="0" rtl="0" algn="l">
              <a:lnSpc>
                <a:spcPct val="115000"/>
              </a:lnSpc>
              <a:spcBef>
                <a:spcPts val="1600"/>
              </a:spcBef>
              <a:spcAft>
                <a:spcPts val="1600"/>
              </a:spcAft>
              <a:buNone/>
            </a:pPr>
            <a:r>
              <a:t/>
            </a:r>
            <a:endParaRPr sz="1200">
              <a:solidFill>
                <a:schemeClr val="dk1"/>
              </a:solidFill>
              <a:latin typeface="Barlow Medium"/>
              <a:ea typeface="Barlow Medium"/>
              <a:cs typeface="Barlow Medium"/>
              <a:sym typeface="Barlow Medium"/>
            </a:endParaRPr>
          </a:p>
        </p:txBody>
      </p:sp>
      <p:sp>
        <p:nvSpPr>
          <p:cNvPr id="160" name="Google Shape;160;p2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WORKS CONT.</a:t>
            </a:r>
            <a:endParaRPr/>
          </a:p>
        </p:txBody>
      </p:sp>
      <p:sp>
        <p:nvSpPr>
          <p:cNvPr id="166" name="Google Shape;166;p24"/>
          <p:cNvSpPr txBox="1"/>
          <p:nvPr>
            <p:ph idx="1" type="body"/>
          </p:nvPr>
        </p:nvSpPr>
        <p:spPr>
          <a:xfrm>
            <a:off x="1556325" y="1349152"/>
            <a:ext cx="7085700" cy="34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More Data Driven Approaches</a:t>
            </a:r>
            <a:endParaRPr b="1" sz="1400">
              <a:solidFill>
                <a:schemeClr val="dk1"/>
              </a:solidFill>
            </a:endParaRPr>
          </a:p>
          <a:p>
            <a:pPr indent="-317500" lvl="0" marL="457200" rtl="0" algn="l">
              <a:lnSpc>
                <a:spcPct val="115000"/>
              </a:lnSpc>
              <a:spcBef>
                <a:spcPts val="1600"/>
              </a:spcBef>
              <a:spcAft>
                <a:spcPts val="0"/>
              </a:spcAft>
              <a:buClr>
                <a:schemeClr val="dk1"/>
              </a:buClr>
              <a:buSzPts val="1400"/>
              <a:buFont typeface="Barlow"/>
              <a:buChar char="●"/>
            </a:pPr>
            <a:r>
              <a:rPr b="1" lang="en" sz="1400">
                <a:solidFill>
                  <a:schemeClr val="dk1"/>
                </a:solidFill>
              </a:rPr>
              <a:t>Data Driven Approach to Sinhala Spell Checker and Correction. 2018[3]</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Used similar structure, similar-sounding letters, and minimum edit distance</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Provided solution to detect contextual errors</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Improved error detection capability of spelling checkers based on data driven approach</a:t>
            </a:r>
            <a:endParaRPr sz="1400">
              <a:solidFill>
                <a:schemeClr val="dk1"/>
              </a:solidFill>
              <a:latin typeface="Barlow Medium"/>
              <a:ea typeface="Barlow Medium"/>
              <a:cs typeface="Barlow Medium"/>
              <a:sym typeface="Barlow Medium"/>
            </a:endParaRPr>
          </a:p>
          <a:p>
            <a:pPr indent="0" lvl="0" marL="91440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457200" marR="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0"/>
              </a:spcAft>
              <a:buNone/>
            </a:pPr>
            <a:r>
              <a:t/>
            </a:r>
            <a:endParaRPr b="1" sz="1400">
              <a:solidFill>
                <a:schemeClr val="dk1"/>
              </a:solidFill>
            </a:endParaRPr>
          </a:p>
          <a:p>
            <a:pPr indent="0" lvl="0" marL="0" rtl="0" algn="l">
              <a:lnSpc>
                <a:spcPct val="115000"/>
              </a:lnSpc>
              <a:spcBef>
                <a:spcPts val="1600"/>
              </a:spcBef>
              <a:spcAft>
                <a:spcPts val="1600"/>
              </a:spcAft>
              <a:buNone/>
            </a:pPr>
            <a:r>
              <a:t/>
            </a:r>
            <a:endParaRPr sz="1200">
              <a:solidFill>
                <a:schemeClr val="dk1"/>
              </a:solidFill>
              <a:latin typeface="Barlow Medium"/>
              <a:ea typeface="Barlow Medium"/>
              <a:cs typeface="Barlow Medium"/>
              <a:sym typeface="Barlow Medium"/>
            </a:endParaRPr>
          </a:p>
        </p:txBody>
      </p:sp>
      <p:sp>
        <p:nvSpPr>
          <p:cNvPr id="167" name="Google Shape;167;p2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WORKS CONT.</a:t>
            </a:r>
            <a:endParaRPr/>
          </a:p>
        </p:txBody>
      </p:sp>
      <p:sp>
        <p:nvSpPr>
          <p:cNvPr id="173" name="Google Shape;173;p25"/>
          <p:cNvSpPr txBox="1"/>
          <p:nvPr>
            <p:ph idx="1" type="body"/>
          </p:nvPr>
        </p:nvSpPr>
        <p:spPr>
          <a:xfrm>
            <a:off x="1556325" y="1349152"/>
            <a:ext cx="7085700" cy="34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Morphology/Dictionary based approaches </a:t>
            </a:r>
            <a:endParaRPr b="1" sz="1400">
              <a:solidFill>
                <a:schemeClr val="dk1"/>
              </a:solidFill>
            </a:endParaRPr>
          </a:p>
          <a:p>
            <a:pPr indent="-317500" lvl="0" marL="457200" rtl="0" algn="l">
              <a:lnSpc>
                <a:spcPct val="115000"/>
              </a:lnSpc>
              <a:spcBef>
                <a:spcPts val="160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Mainly focussing on error detection	.</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The dictionary-based approach is the oldest approach. </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Morphology based spelling checkers are also very similar to dictionary-based spelling checkers.</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a:buChar char="●"/>
            </a:pPr>
            <a:r>
              <a:rPr b="1" lang="en" sz="1400">
                <a:solidFill>
                  <a:schemeClr val="dk1"/>
                </a:solidFill>
              </a:rPr>
              <a:t>Punjabi Spell Checker Using Dictionary Clustering, 2015[4]</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Deviated from the traditional method</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Used dictionary clusters based on nouns, verbs, adjectives, and pronouns </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Improved performance by reducing dictionary size.</a:t>
            </a:r>
            <a:endParaRPr sz="1400">
              <a:solidFill>
                <a:schemeClr val="dk1"/>
              </a:solidFill>
              <a:latin typeface="Barlow Medium"/>
              <a:ea typeface="Barlow Medium"/>
              <a:cs typeface="Barlow Medium"/>
              <a:sym typeface="Barlow Medium"/>
            </a:endParaRPr>
          </a:p>
          <a:p>
            <a:pPr indent="0" lvl="0" marL="91440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457200" marR="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0"/>
              </a:spcAft>
              <a:buNone/>
            </a:pPr>
            <a:r>
              <a:t/>
            </a:r>
            <a:endParaRPr b="1" sz="1400">
              <a:solidFill>
                <a:schemeClr val="dk1"/>
              </a:solidFill>
            </a:endParaRPr>
          </a:p>
          <a:p>
            <a:pPr indent="0" lvl="0" marL="0" rtl="0" algn="l">
              <a:lnSpc>
                <a:spcPct val="115000"/>
              </a:lnSpc>
              <a:spcBef>
                <a:spcPts val="1600"/>
              </a:spcBef>
              <a:spcAft>
                <a:spcPts val="1600"/>
              </a:spcAft>
              <a:buNone/>
            </a:pPr>
            <a:r>
              <a:t/>
            </a:r>
            <a:endParaRPr sz="1200">
              <a:solidFill>
                <a:schemeClr val="dk1"/>
              </a:solidFill>
              <a:latin typeface="Barlow Medium"/>
              <a:ea typeface="Barlow Medium"/>
              <a:cs typeface="Barlow Medium"/>
              <a:sym typeface="Barlow Medium"/>
            </a:endParaRPr>
          </a:p>
        </p:txBody>
      </p:sp>
      <p:sp>
        <p:nvSpPr>
          <p:cNvPr id="174" name="Google Shape;174;p2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WORKS CONT.</a:t>
            </a:r>
            <a:endParaRPr/>
          </a:p>
        </p:txBody>
      </p:sp>
      <p:sp>
        <p:nvSpPr>
          <p:cNvPr id="180" name="Google Shape;180;p26"/>
          <p:cNvSpPr txBox="1"/>
          <p:nvPr>
            <p:ph idx="1" type="body"/>
          </p:nvPr>
        </p:nvSpPr>
        <p:spPr>
          <a:xfrm>
            <a:off x="1556325" y="1349152"/>
            <a:ext cx="7085700" cy="34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More m</a:t>
            </a:r>
            <a:r>
              <a:rPr b="1" lang="en" sz="1400">
                <a:solidFill>
                  <a:schemeClr val="dk1"/>
                </a:solidFill>
              </a:rPr>
              <a:t>orphology/Dictionary based approaches </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1600"/>
              </a:spcBef>
              <a:spcAft>
                <a:spcPts val="0"/>
              </a:spcAft>
              <a:buClr>
                <a:schemeClr val="dk1"/>
              </a:buClr>
              <a:buSzPts val="1400"/>
              <a:buFont typeface="Barlow"/>
              <a:buChar char="●"/>
            </a:pPr>
            <a:r>
              <a:rPr b="1" lang="en" sz="1400">
                <a:solidFill>
                  <a:schemeClr val="dk1"/>
                </a:solidFill>
              </a:rPr>
              <a:t>A Telugu Morphological Analyzer,</a:t>
            </a:r>
            <a:r>
              <a:rPr b="1" lang="en" sz="1400">
                <a:solidFill>
                  <a:schemeClr val="dk1"/>
                </a:solidFill>
              </a:rPr>
              <a:t> 2011[5]</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Based on morphological rules and Sandhi splitting rules.</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Contained two major sections</a:t>
            </a:r>
            <a:endParaRPr sz="1400">
              <a:solidFill>
                <a:schemeClr val="dk1"/>
              </a:solidFill>
              <a:latin typeface="Barlow Medium"/>
              <a:ea typeface="Barlow Medium"/>
              <a:cs typeface="Barlow Medium"/>
              <a:sym typeface="Barlow Medium"/>
            </a:endParaRPr>
          </a:p>
          <a:p>
            <a:pPr indent="-317500" lvl="2" marL="13716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A</a:t>
            </a:r>
            <a:r>
              <a:rPr lang="en" sz="1400">
                <a:solidFill>
                  <a:schemeClr val="dk1"/>
                </a:solidFill>
                <a:latin typeface="Barlow Medium"/>
                <a:ea typeface="Barlow Medium"/>
                <a:cs typeface="Barlow Medium"/>
                <a:sym typeface="Barlow Medium"/>
              </a:rPr>
              <a:t> well-defined set of routines for scanning the submitted text document and identifying valid words in the text.</a:t>
            </a:r>
            <a:endParaRPr sz="1400">
              <a:solidFill>
                <a:schemeClr val="dk1"/>
              </a:solidFill>
              <a:latin typeface="Barlow Medium"/>
              <a:ea typeface="Barlow Medium"/>
              <a:cs typeface="Barlow Medium"/>
              <a:sym typeface="Barlow Medium"/>
            </a:endParaRPr>
          </a:p>
          <a:p>
            <a:pPr indent="-317500" lvl="2" marL="13716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An algorithm for comparing the unrecognized words and word parts in the text against a known and carefully-defined list of variant spelled words and word parts.</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Achieved 95% ~ 97% accuracy</a:t>
            </a:r>
            <a:endParaRPr sz="1400">
              <a:solidFill>
                <a:schemeClr val="dk1"/>
              </a:solidFill>
              <a:latin typeface="Barlow Medium"/>
              <a:ea typeface="Barlow Medium"/>
              <a:cs typeface="Barlow Medium"/>
              <a:sym typeface="Barlow Medium"/>
            </a:endParaRPr>
          </a:p>
          <a:p>
            <a:pPr indent="0" lvl="0" marL="91440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457200" marR="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0"/>
              </a:spcAft>
              <a:buNone/>
            </a:pPr>
            <a:r>
              <a:t/>
            </a:r>
            <a:endParaRPr b="1" sz="1400">
              <a:solidFill>
                <a:schemeClr val="dk1"/>
              </a:solidFill>
            </a:endParaRPr>
          </a:p>
          <a:p>
            <a:pPr indent="0" lvl="0" marL="0" rtl="0" algn="l">
              <a:lnSpc>
                <a:spcPct val="115000"/>
              </a:lnSpc>
              <a:spcBef>
                <a:spcPts val="1600"/>
              </a:spcBef>
              <a:spcAft>
                <a:spcPts val="1600"/>
              </a:spcAft>
              <a:buNone/>
            </a:pPr>
            <a:r>
              <a:t/>
            </a:r>
            <a:endParaRPr sz="1200">
              <a:solidFill>
                <a:schemeClr val="dk1"/>
              </a:solidFill>
              <a:latin typeface="Barlow Medium"/>
              <a:ea typeface="Barlow Medium"/>
              <a:cs typeface="Barlow Medium"/>
              <a:sym typeface="Barlow Medium"/>
            </a:endParaRPr>
          </a:p>
        </p:txBody>
      </p:sp>
      <p:sp>
        <p:nvSpPr>
          <p:cNvPr id="181" name="Google Shape;181;p2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RELATED WORKS CONT.</a:t>
            </a:r>
            <a:endParaRPr/>
          </a:p>
        </p:txBody>
      </p:sp>
      <p:sp>
        <p:nvSpPr>
          <p:cNvPr id="187" name="Google Shape;187;p27"/>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More morphology/Dictionary based approaches</a:t>
            </a:r>
            <a:endParaRPr b="1" sz="1400">
              <a:solidFill>
                <a:schemeClr val="dk1"/>
              </a:solidFill>
            </a:endParaRPr>
          </a:p>
          <a:p>
            <a:pPr indent="-317500" lvl="0" marL="457200" rtl="0" algn="just">
              <a:lnSpc>
                <a:spcPct val="150000"/>
              </a:lnSpc>
              <a:spcBef>
                <a:spcPts val="1600"/>
              </a:spcBef>
              <a:spcAft>
                <a:spcPts val="0"/>
              </a:spcAft>
              <a:buClr>
                <a:schemeClr val="dk1"/>
              </a:buClr>
              <a:buSzPts val="1400"/>
              <a:buChar char="●"/>
            </a:pPr>
            <a:r>
              <a:rPr b="1" lang="en" sz="1400">
                <a:solidFill>
                  <a:schemeClr val="dk1"/>
                </a:solidFill>
              </a:rPr>
              <a:t>Defining the Golden Standard Definitions for the Morphology of Sinhala Words</a:t>
            </a:r>
            <a:endParaRPr b="1" sz="1400">
              <a:solidFill>
                <a:schemeClr val="dk1"/>
              </a:solidFill>
            </a:endParaRPr>
          </a:p>
          <a:p>
            <a:pPr indent="-317500" lvl="1" marL="914400" rtl="0" algn="just">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Research conducted by researchers at University of colombo school of computing on sinhala morphology.</a:t>
            </a:r>
            <a:endParaRPr sz="1400">
              <a:solidFill>
                <a:schemeClr val="dk1"/>
              </a:solidFill>
              <a:latin typeface="Barlow Medium"/>
              <a:ea typeface="Barlow Medium"/>
              <a:cs typeface="Barlow Medium"/>
              <a:sym typeface="Barlow Medium"/>
            </a:endParaRPr>
          </a:p>
          <a:p>
            <a:pPr indent="-317500" lvl="1" marL="914400" rtl="0" algn="just">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Shows how sinhala nouns and sinhala verbs can be classified on how these words are inflected and their morphological information.</a:t>
            </a:r>
            <a:endParaRPr sz="1400">
              <a:solidFill>
                <a:schemeClr val="dk1"/>
              </a:solidFill>
              <a:latin typeface="Barlow Medium"/>
              <a:ea typeface="Barlow Medium"/>
              <a:cs typeface="Barlow Medium"/>
              <a:sym typeface="Barlow Medium"/>
            </a:endParaRPr>
          </a:p>
          <a:p>
            <a:pPr indent="-317500" lvl="1" marL="914400" rtl="0" algn="just">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According to their research sinhala nouns can be categorized into 26 categories.</a:t>
            </a:r>
            <a:endParaRPr sz="1400">
              <a:solidFill>
                <a:schemeClr val="dk1"/>
              </a:solidFill>
              <a:latin typeface="Barlow Medium"/>
              <a:ea typeface="Barlow Medium"/>
              <a:cs typeface="Barlow Medium"/>
              <a:sym typeface="Barlow Medium"/>
            </a:endParaRPr>
          </a:p>
        </p:txBody>
      </p:sp>
      <p:sp>
        <p:nvSpPr>
          <p:cNvPr id="188" name="Google Shape;188;p2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WORKS CONT.</a:t>
            </a:r>
            <a:endParaRPr/>
          </a:p>
        </p:txBody>
      </p:sp>
      <p:sp>
        <p:nvSpPr>
          <p:cNvPr id="194" name="Google Shape;194;p28"/>
          <p:cNvSpPr txBox="1"/>
          <p:nvPr>
            <p:ph idx="1" type="body"/>
          </p:nvPr>
        </p:nvSpPr>
        <p:spPr>
          <a:xfrm>
            <a:off x="1556325" y="1349152"/>
            <a:ext cx="7085700" cy="34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Machine learning based approaches</a:t>
            </a:r>
            <a:endParaRPr b="1" sz="1400">
              <a:solidFill>
                <a:schemeClr val="dk1"/>
              </a:solidFill>
            </a:endParaRPr>
          </a:p>
          <a:p>
            <a:pPr indent="-317500" lvl="0" marL="457200" rtl="0" algn="l">
              <a:lnSpc>
                <a:spcPct val="115000"/>
              </a:lnSpc>
              <a:spcBef>
                <a:spcPts val="160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The latest approach to solve difficulties related to spelling checking for any language.</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One of the best methods that can be used for languages with enough data.</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a:buChar char="●"/>
            </a:pPr>
            <a:r>
              <a:rPr b="1" lang="en" sz="1400">
                <a:solidFill>
                  <a:schemeClr val="dk1"/>
                </a:solidFill>
              </a:rPr>
              <a:t>A deep learning approach for Malayalam morphological analysis at character level,2018[6]</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Used Sandhi splitting</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Deep learning based solution including three unique systems</a:t>
            </a:r>
            <a:endParaRPr sz="1400">
              <a:solidFill>
                <a:schemeClr val="dk1"/>
              </a:solidFill>
              <a:latin typeface="Barlow Medium"/>
              <a:ea typeface="Barlow Medium"/>
              <a:cs typeface="Barlow Medium"/>
              <a:sym typeface="Barlow Medium"/>
            </a:endParaRPr>
          </a:p>
          <a:p>
            <a:pPr indent="-317500" lvl="2" marL="13716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Long Short-Term Memory (LSTM)</a:t>
            </a:r>
            <a:endParaRPr sz="1400">
              <a:solidFill>
                <a:schemeClr val="dk1"/>
              </a:solidFill>
              <a:latin typeface="Barlow Medium"/>
              <a:ea typeface="Barlow Medium"/>
              <a:cs typeface="Barlow Medium"/>
              <a:sym typeface="Barlow Medium"/>
            </a:endParaRPr>
          </a:p>
          <a:p>
            <a:pPr indent="-317500" lvl="2" marL="13716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Recurrent Neural Network (RNN)</a:t>
            </a:r>
            <a:endParaRPr sz="1400">
              <a:solidFill>
                <a:schemeClr val="dk1"/>
              </a:solidFill>
              <a:latin typeface="Barlow Medium"/>
              <a:ea typeface="Barlow Medium"/>
              <a:cs typeface="Barlow Medium"/>
              <a:sym typeface="Barlow Medium"/>
            </a:endParaRPr>
          </a:p>
          <a:p>
            <a:pPr indent="-317500" lvl="2" marL="13716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Gated Recurrent Unit(GRU)</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Achieved 97.8%,98.08%,and 98.16% accuracies</a:t>
            </a:r>
            <a:endParaRPr sz="1400">
              <a:solidFill>
                <a:schemeClr val="dk1"/>
              </a:solidFill>
              <a:latin typeface="Barlow Medium"/>
              <a:ea typeface="Barlow Medium"/>
              <a:cs typeface="Barlow Medium"/>
              <a:sym typeface="Barlow Medium"/>
            </a:endParaRPr>
          </a:p>
          <a:p>
            <a:pPr indent="0" lvl="0" marL="91440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457200" marR="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0"/>
              </a:spcAft>
              <a:buNone/>
            </a:pPr>
            <a:r>
              <a:t/>
            </a:r>
            <a:endParaRPr b="1" sz="1400">
              <a:solidFill>
                <a:schemeClr val="dk1"/>
              </a:solidFill>
            </a:endParaRPr>
          </a:p>
          <a:p>
            <a:pPr indent="0" lvl="0" marL="0" rtl="0" algn="l">
              <a:lnSpc>
                <a:spcPct val="115000"/>
              </a:lnSpc>
              <a:spcBef>
                <a:spcPts val="1600"/>
              </a:spcBef>
              <a:spcAft>
                <a:spcPts val="1600"/>
              </a:spcAft>
              <a:buNone/>
            </a:pPr>
            <a:r>
              <a:t/>
            </a:r>
            <a:endParaRPr sz="1200">
              <a:solidFill>
                <a:schemeClr val="dk1"/>
              </a:solidFill>
              <a:latin typeface="Barlow Medium"/>
              <a:ea typeface="Barlow Medium"/>
              <a:cs typeface="Barlow Medium"/>
              <a:sym typeface="Barlow Medium"/>
            </a:endParaRPr>
          </a:p>
        </p:txBody>
      </p:sp>
      <p:sp>
        <p:nvSpPr>
          <p:cNvPr id="195" name="Google Shape;195;p2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WORKS CONT.</a:t>
            </a:r>
            <a:endParaRPr/>
          </a:p>
        </p:txBody>
      </p:sp>
      <p:sp>
        <p:nvSpPr>
          <p:cNvPr id="201" name="Google Shape;201;p29"/>
          <p:cNvSpPr txBox="1"/>
          <p:nvPr>
            <p:ph idx="1" type="body"/>
          </p:nvPr>
        </p:nvSpPr>
        <p:spPr>
          <a:xfrm>
            <a:off x="1556325" y="1349152"/>
            <a:ext cx="7085700" cy="34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Machine learning based approaches</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1600"/>
              </a:spcBef>
              <a:spcAft>
                <a:spcPts val="0"/>
              </a:spcAft>
              <a:buClr>
                <a:schemeClr val="dk1"/>
              </a:buClr>
              <a:buSzPts val="1400"/>
              <a:buFont typeface="Barlow"/>
              <a:buChar char="●"/>
            </a:pPr>
            <a:r>
              <a:rPr b="1" lang="en" sz="1400">
                <a:solidFill>
                  <a:schemeClr val="dk1"/>
                </a:solidFill>
              </a:rPr>
              <a:t>Deep learning based spell checker for Malayalam language, 2018[7]</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Has two main processes to handle both error detection and correction</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Lato"/>
              <a:buChar char="○"/>
            </a:pPr>
            <a:r>
              <a:rPr lang="en" sz="1400">
                <a:solidFill>
                  <a:schemeClr val="dk1"/>
                </a:solidFill>
                <a:latin typeface="Barlow Medium"/>
                <a:ea typeface="Barlow Medium"/>
                <a:cs typeface="Barlow Medium"/>
                <a:sym typeface="Barlow Medium"/>
              </a:rPr>
              <a:t>Based on Long Short-Term Memory(LSTM) neural network</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Measured accuracy using F1-score</a:t>
            </a:r>
            <a:endParaRPr sz="1400">
              <a:solidFill>
                <a:schemeClr val="dk1"/>
              </a:solidFill>
              <a:latin typeface="Barlow Medium"/>
              <a:ea typeface="Barlow Medium"/>
              <a:cs typeface="Barlow Medium"/>
              <a:sym typeface="Barlow Medium"/>
            </a:endParaRPr>
          </a:p>
          <a:p>
            <a:pPr indent="-317500" lvl="1" marL="9144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Used candidate word suggestion method to error correction</a:t>
            </a:r>
            <a:endParaRPr sz="1400">
              <a:solidFill>
                <a:schemeClr val="dk1"/>
              </a:solidFill>
              <a:latin typeface="Barlow Medium"/>
              <a:ea typeface="Barlow Medium"/>
              <a:cs typeface="Barlow Medium"/>
              <a:sym typeface="Barlow Medium"/>
            </a:endParaRPr>
          </a:p>
          <a:p>
            <a:pPr indent="0" lvl="0" marL="91440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457200" marR="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0"/>
              </a:spcAft>
              <a:buNone/>
            </a:pPr>
            <a:r>
              <a:t/>
            </a:r>
            <a:endParaRPr b="1" sz="1400">
              <a:solidFill>
                <a:schemeClr val="dk1"/>
              </a:solidFill>
            </a:endParaRPr>
          </a:p>
          <a:p>
            <a:pPr indent="0" lvl="0" marL="0" rtl="0" algn="l">
              <a:lnSpc>
                <a:spcPct val="115000"/>
              </a:lnSpc>
              <a:spcBef>
                <a:spcPts val="1600"/>
              </a:spcBef>
              <a:spcAft>
                <a:spcPts val="1600"/>
              </a:spcAft>
              <a:buNone/>
            </a:pPr>
            <a:r>
              <a:t/>
            </a:r>
            <a:endParaRPr sz="1200">
              <a:solidFill>
                <a:schemeClr val="dk1"/>
              </a:solidFill>
              <a:latin typeface="Barlow Medium"/>
              <a:ea typeface="Barlow Medium"/>
              <a:cs typeface="Barlow Medium"/>
              <a:sym typeface="Barlow Medium"/>
            </a:endParaRPr>
          </a:p>
        </p:txBody>
      </p:sp>
      <p:sp>
        <p:nvSpPr>
          <p:cNvPr id="202" name="Google Shape;202;p2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WORKS CONT.</a:t>
            </a:r>
            <a:endParaRPr/>
          </a:p>
        </p:txBody>
      </p:sp>
      <p:sp>
        <p:nvSpPr>
          <p:cNvPr id="208" name="Google Shape;208;p30"/>
          <p:cNvSpPr txBox="1"/>
          <p:nvPr>
            <p:ph idx="1" type="body"/>
          </p:nvPr>
        </p:nvSpPr>
        <p:spPr>
          <a:xfrm>
            <a:off x="1556325" y="1349152"/>
            <a:ext cx="7085700" cy="3400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Machine learning based approaches</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1600"/>
              </a:spcBef>
              <a:spcAft>
                <a:spcPts val="0"/>
              </a:spcAft>
              <a:buClr>
                <a:schemeClr val="dk1"/>
              </a:buClr>
              <a:buSzPts val="1400"/>
              <a:buFont typeface="Barlow"/>
              <a:buChar char="●"/>
            </a:pPr>
            <a:r>
              <a:rPr b="1" lang="en" sz="1400">
                <a:solidFill>
                  <a:schemeClr val="dk1"/>
                </a:solidFill>
              </a:rPr>
              <a:t>Evaluating a Machine Learning Approach to Sinhala Morphological Analysis</a:t>
            </a:r>
            <a:endParaRPr b="1" sz="1400">
              <a:solidFill>
                <a:schemeClr val="dk1"/>
              </a:solidFill>
            </a:endParaRPr>
          </a:p>
          <a:p>
            <a:pPr indent="-317500" lvl="1" marL="914400" rtl="0" algn="just">
              <a:lnSpc>
                <a:spcPct val="150000"/>
              </a:lnSpc>
              <a:spcBef>
                <a:spcPts val="0"/>
              </a:spcBef>
              <a:spcAft>
                <a:spcPts val="0"/>
              </a:spcAft>
              <a:buClr>
                <a:schemeClr val="dk1"/>
              </a:buClr>
              <a:buSzPts val="1400"/>
              <a:buFont typeface="Barlow"/>
              <a:buChar char="○"/>
            </a:pPr>
            <a:r>
              <a:rPr lang="en" sz="1400">
                <a:solidFill>
                  <a:schemeClr val="dk1"/>
                </a:solidFill>
                <a:latin typeface="Barlow Medium"/>
                <a:ea typeface="Barlow Medium"/>
                <a:cs typeface="Barlow Medium"/>
                <a:sym typeface="Barlow Medium"/>
              </a:rPr>
              <a:t>A team of researchers at the University of Colombo school of computing has conducted research [</a:t>
            </a:r>
            <a:r>
              <a:rPr b="1" lang="en" sz="1400">
                <a:solidFill>
                  <a:schemeClr val="dk1"/>
                </a:solidFill>
              </a:rPr>
              <a:t>9</a:t>
            </a:r>
            <a:r>
              <a:rPr lang="en" sz="1400">
                <a:solidFill>
                  <a:schemeClr val="dk1"/>
                </a:solidFill>
                <a:latin typeface="Barlow Medium"/>
                <a:ea typeface="Barlow Medium"/>
                <a:cs typeface="Barlow Medium"/>
                <a:sym typeface="Barlow Medium"/>
              </a:rPr>
              <a:t>] and evaluation on how to use  popular machine learning algorithm used in morpheme segmentation, Morfessor.</a:t>
            </a:r>
            <a:endParaRPr sz="1400">
              <a:solidFill>
                <a:schemeClr val="dk1"/>
              </a:solidFill>
              <a:latin typeface="Barlow Medium"/>
              <a:ea typeface="Barlow Medium"/>
              <a:cs typeface="Barlow Medium"/>
              <a:sym typeface="Barlow Medium"/>
            </a:endParaRPr>
          </a:p>
          <a:p>
            <a:pPr indent="-317500" lvl="1" marL="914400" rtl="0" algn="just">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They have used two sets of different datasets to train morfessor model and evaluate the results.</a:t>
            </a:r>
            <a:endParaRPr sz="1400">
              <a:solidFill>
                <a:schemeClr val="dk1"/>
              </a:solidFill>
              <a:latin typeface="Barlow Medium"/>
              <a:ea typeface="Barlow Medium"/>
              <a:cs typeface="Barlow Medium"/>
              <a:sym typeface="Barlow Medium"/>
            </a:endParaRPr>
          </a:p>
          <a:p>
            <a:pPr indent="-317500" lvl="0" marL="1371600" rtl="0" algn="just">
              <a:lnSpc>
                <a:spcPct val="150000"/>
              </a:lnSpc>
              <a:spcBef>
                <a:spcPts val="0"/>
              </a:spcBef>
              <a:spcAft>
                <a:spcPts val="0"/>
              </a:spcAft>
              <a:buClr>
                <a:schemeClr val="dk1"/>
              </a:buClr>
              <a:buSzPts val="1400"/>
              <a:buFont typeface="Barlow Medium"/>
              <a:buAutoNum type="arabicPeriod"/>
            </a:pPr>
            <a:r>
              <a:rPr lang="en" sz="1400">
                <a:solidFill>
                  <a:schemeClr val="dk1"/>
                </a:solidFill>
                <a:latin typeface="Barlow Medium"/>
                <a:ea typeface="Barlow Medium"/>
                <a:cs typeface="Barlow Medium"/>
                <a:sym typeface="Barlow Medium"/>
              </a:rPr>
              <a:t>Full distinct word list extracted from a 10 M corpus</a:t>
            </a:r>
            <a:endParaRPr sz="1400">
              <a:solidFill>
                <a:schemeClr val="dk1"/>
              </a:solidFill>
              <a:latin typeface="Barlow Medium"/>
              <a:ea typeface="Barlow Medium"/>
              <a:cs typeface="Barlow Medium"/>
              <a:sym typeface="Barlow Medium"/>
            </a:endParaRPr>
          </a:p>
          <a:p>
            <a:pPr indent="-317500" lvl="0" marL="1371600" rtl="0" algn="just">
              <a:lnSpc>
                <a:spcPct val="150000"/>
              </a:lnSpc>
              <a:spcBef>
                <a:spcPts val="0"/>
              </a:spcBef>
              <a:spcAft>
                <a:spcPts val="0"/>
              </a:spcAft>
              <a:buClr>
                <a:schemeClr val="dk1"/>
              </a:buClr>
              <a:buSzPts val="1400"/>
              <a:buFont typeface="Barlow Medium"/>
              <a:buAutoNum type="arabicPeriod"/>
            </a:pPr>
            <a:r>
              <a:rPr lang="en" sz="1400">
                <a:solidFill>
                  <a:schemeClr val="dk1"/>
                </a:solidFill>
                <a:latin typeface="Barlow Medium"/>
                <a:ea typeface="Barlow Medium"/>
                <a:cs typeface="Barlow Medium"/>
                <a:sym typeface="Barlow Medium"/>
              </a:rPr>
              <a:t>Distinct list of words with frequencies</a:t>
            </a:r>
            <a:endParaRPr sz="1400">
              <a:solidFill>
                <a:schemeClr val="dk1"/>
              </a:solidFill>
              <a:latin typeface="Barlow Medium"/>
              <a:ea typeface="Barlow Medium"/>
              <a:cs typeface="Barlow Medium"/>
              <a:sym typeface="Barlow Medium"/>
            </a:endParaRPr>
          </a:p>
          <a:p>
            <a:pPr indent="-317500" lvl="1" marL="914400" rtl="0" algn="just">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Overall this Morfessor algorithm has predicted stemming for more than 50% accurately according to this research.</a:t>
            </a:r>
            <a:endParaRPr sz="1400">
              <a:solidFill>
                <a:schemeClr val="dk1"/>
              </a:solidFill>
              <a:latin typeface="Barlow Medium"/>
              <a:ea typeface="Barlow Medium"/>
              <a:cs typeface="Barlow Medium"/>
              <a:sym typeface="Barlow Medium"/>
            </a:endParaRPr>
          </a:p>
          <a:p>
            <a:pPr indent="0" lvl="0" marL="914400" rtl="0" algn="l">
              <a:lnSpc>
                <a:spcPct val="115000"/>
              </a:lnSpc>
              <a:spcBef>
                <a:spcPts val="0"/>
              </a:spcBef>
              <a:spcAft>
                <a:spcPts val="0"/>
              </a:spcAft>
              <a:buNone/>
            </a:pPr>
            <a:r>
              <a:t/>
            </a:r>
            <a:endParaRPr sz="1400">
              <a:solidFill>
                <a:schemeClr val="dk1"/>
              </a:solidFill>
              <a:latin typeface="Barlow Medium"/>
              <a:ea typeface="Barlow Medium"/>
              <a:cs typeface="Barlow Medium"/>
              <a:sym typeface="Barlow Medium"/>
            </a:endParaRPr>
          </a:p>
          <a:p>
            <a:pPr indent="0" lvl="0" marL="91440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457200" marR="0" rtl="0" algn="l">
              <a:lnSpc>
                <a:spcPct val="115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0"/>
              </a:spcAft>
              <a:buNone/>
            </a:pPr>
            <a:r>
              <a:t/>
            </a:r>
            <a:endParaRPr b="1" sz="1400">
              <a:solidFill>
                <a:schemeClr val="dk1"/>
              </a:solidFill>
            </a:endParaRPr>
          </a:p>
          <a:p>
            <a:pPr indent="0" lvl="0" marL="0" rtl="0" algn="l">
              <a:lnSpc>
                <a:spcPct val="115000"/>
              </a:lnSpc>
              <a:spcBef>
                <a:spcPts val="1600"/>
              </a:spcBef>
              <a:spcAft>
                <a:spcPts val="1600"/>
              </a:spcAft>
              <a:buNone/>
            </a:pPr>
            <a:r>
              <a:t/>
            </a:r>
            <a:endParaRPr sz="1200">
              <a:solidFill>
                <a:schemeClr val="dk1"/>
              </a:solidFill>
              <a:latin typeface="Barlow Medium"/>
              <a:ea typeface="Barlow Medium"/>
              <a:cs typeface="Barlow Medium"/>
              <a:sym typeface="Barlow Medium"/>
            </a:endParaRPr>
          </a:p>
        </p:txBody>
      </p:sp>
      <p:sp>
        <p:nvSpPr>
          <p:cNvPr id="209" name="Google Shape;209;p3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RELATED WORKS CONT.</a:t>
            </a:r>
            <a:endParaRPr/>
          </a:p>
        </p:txBody>
      </p:sp>
      <p:sp>
        <p:nvSpPr>
          <p:cNvPr id="215" name="Google Shape;215;p31"/>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400">
                <a:solidFill>
                  <a:schemeClr val="dk1"/>
                </a:solidFill>
              </a:rPr>
              <a:t>Morfessor : Toolkit for statistical morphological segmentation</a:t>
            </a:r>
            <a:endParaRPr b="1" sz="1400">
              <a:solidFill>
                <a:schemeClr val="dk1"/>
              </a:solidFill>
            </a:endParaRPr>
          </a:p>
          <a:p>
            <a:pPr indent="-317500" lvl="0" marL="457200" rtl="0" algn="l">
              <a:lnSpc>
                <a:spcPct val="150000"/>
              </a:lnSpc>
              <a:spcBef>
                <a:spcPts val="160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Morfessor is a family of probabilistic machine learning methods.</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Morfessor can be used to analyze morphological segmentation for most of the Indo-Aryan languages like Sinhala.</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Semi-supervised learning is used to develop training models. </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Root of a given word and inflections can be </a:t>
            </a:r>
            <a:r>
              <a:rPr lang="en" sz="1400">
                <a:solidFill>
                  <a:schemeClr val="dk1"/>
                </a:solidFill>
                <a:latin typeface="Barlow Medium"/>
                <a:ea typeface="Barlow Medium"/>
                <a:cs typeface="Barlow Medium"/>
                <a:sym typeface="Barlow Medium"/>
              </a:rPr>
              <a:t>identified using morfessor.</a:t>
            </a:r>
            <a:r>
              <a:rPr lang="en" sz="1400">
                <a:solidFill>
                  <a:schemeClr val="dk1"/>
                </a:solidFill>
                <a:latin typeface="Barlow Medium"/>
                <a:ea typeface="Barlow Medium"/>
                <a:cs typeface="Barlow Medium"/>
                <a:sym typeface="Barlow Medium"/>
              </a:rPr>
              <a:t> </a:t>
            </a:r>
            <a:endParaRPr sz="1400">
              <a:solidFill>
                <a:schemeClr val="dk1"/>
              </a:solidFill>
              <a:latin typeface="Barlow Medium"/>
              <a:ea typeface="Barlow Medium"/>
              <a:cs typeface="Barlow Medium"/>
              <a:sym typeface="Barlow Medium"/>
            </a:endParaRPr>
          </a:p>
        </p:txBody>
      </p:sp>
      <p:sp>
        <p:nvSpPr>
          <p:cNvPr id="216" name="Google Shape;216;p3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2"/>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METHODOLOGY</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a:t>
            </a:r>
            <a:r>
              <a:rPr lang="en"/>
              <a:t>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27" name="Google Shape;227;p33"/>
          <p:cNvPicPr preferRelativeResize="0"/>
          <p:nvPr/>
        </p:nvPicPr>
        <p:blipFill>
          <a:blip r:embed="rId3">
            <a:alphaModFix/>
          </a:blip>
          <a:stretch>
            <a:fillRect/>
          </a:stretch>
        </p:blipFill>
        <p:spPr>
          <a:xfrm>
            <a:off x="2054075" y="242225"/>
            <a:ext cx="5984710"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pre-processing model</a:t>
            </a:r>
            <a:endParaRPr/>
          </a:p>
        </p:txBody>
      </p:sp>
      <p:sp>
        <p:nvSpPr>
          <p:cNvPr id="233" name="Google Shape;233;p34"/>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b="1" sz="1400">
              <a:solidFill>
                <a:schemeClr val="dk1"/>
              </a:solidFill>
            </a:endParaRPr>
          </a:p>
          <a:p>
            <a:pPr indent="-317500" lvl="0" marL="457200" rtl="0" algn="l">
              <a:lnSpc>
                <a:spcPct val="150000"/>
              </a:lnSpc>
              <a:spcBef>
                <a:spcPts val="160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Preprocessing text is important because there can be formatting and Unicode errors in the input text.</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This Word pre-processing model consists of following sub modules</a:t>
            </a:r>
            <a:endParaRPr sz="1400">
              <a:solidFill>
                <a:schemeClr val="dk1"/>
              </a:solidFill>
              <a:latin typeface="Barlow Medium"/>
              <a:ea typeface="Barlow Medium"/>
              <a:cs typeface="Barlow Medium"/>
              <a:sym typeface="Barlow Medium"/>
            </a:endParaRPr>
          </a:p>
          <a:p>
            <a:pPr indent="-317500" lvl="1" marL="914400" rtl="0" algn="l">
              <a:lnSpc>
                <a:spcPct val="150000"/>
              </a:lnSpc>
              <a:spcBef>
                <a:spcPts val="0"/>
              </a:spcBef>
              <a:spcAft>
                <a:spcPts val="0"/>
              </a:spcAft>
              <a:buClr>
                <a:schemeClr val="dk1"/>
              </a:buClr>
              <a:buSzPts val="1400"/>
              <a:buChar char="○"/>
            </a:pPr>
            <a:r>
              <a:rPr b="1" lang="en" sz="1400">
                <a:solidFill>
                  <a:schemeClr val="dk1"/>
                </a:solidFill>
              </a:rPr>
              <a:t>Word Tokenizer</a:t>
            </a:r>
            <a:endParaRPr b="1" sz="1400">
              <a:solidFill>
                <a:schemeClr val="dk1"/>
              </a:solidFill>
            </a:endParaRPr>
          </a:p>
          <a:p>
            <a:pPr indent="-317500" lvl="1" marL="914400" rtl="0" algn="l">
              <a:lnSpc>
                <a:spcPct val="150000"/>
              </a:lnSpc>
              <a:spcBef>
                <a:spcPts val="0"/>
              </a:spcBef>
              <a:spcAft>
                <a:spcPts val="0"/>
              </a:spcAft>
              <a:buClr>
                <a:schemeClr val="dk1"/>
              </a:buClr>
              <a:buSzPts val="1400"/>
              <a:buChar char="○"/>
            </a:pPr>
            <a:r>
              <a:rPr b="1" lang="en" sz="1400">
                <a:solidFill>
                  <a:schemeClr val="dk1"/>
                </a:solidFill>
              </a:rPr>
              <a:t>Unicode cleaner</a:t>
            </a:r>
            <a:endParaRPr b="1" sz="1400">
              <a:solidFill>
                <a:schemeClr val="dk1"/>
              </a:solidFill>
            </a:endParaRPr>
          </a:p>
          <a:p>
            <a:pPr indent="-317500" lvl="1" marL="914400" rtl="0" algn="l">
              <a:lnSpc>
                <a:spcPct val="150000"/>
              </a:lnSpc>
              <a:spcBef>
                <a:spcPts val="0"/>
              </a:spcBef>
              <a:spcAft>
                <a:spcPts val="0"/>
              </a:spcAft>
              <a:buClr>
                <a:schemeClr val="dk1"/>
              </a:buClr>
              <a:buSzPts val="1400"/>
              <a:buChar char="○"/>
            </a:pPr>
            <a:r>
              <a:rPr b="1" lang="en" sz="1400">
                <a:solidFill>
                  <a:schemeClr val="dk1"/>
                </a:solidFill>
              </a:rPr>
              <a:t>Word Formatter</a:t>
            </a:r>
            <a:endParaRPr b="1" sz="1400">
              <a:solidFill>
                <a:schemeClr val="dk1"/>
              </a:solidFill>
            </a:endParaRPr>
          </a:p>
          <a:p>
            <a:pPr indent="0" lvl="0" marL="0" rtl="0" algn="l">
              <a:spcBef>
                <a:spcPts val="1600"/>
              </a:spcBef>
              <a:spcAft>
                <a:spcPts val="0"/>
              </a:spcAft>
              <a:buNone/>
            </a:pPr>
            <a:r>
              <a:t/>
            </a:r>
            <a:endParaRPr/>
          </a:p>
        </p:txBody>
      </p:sp>
      <p:sp>
        <p:nvSpPr>
          <p:cNvPr id="234" name="Google Shape;234;p3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40" name="Google Shape;240;p35"/>
          <p:cNvPicPr preferRelativeResize="0"/>
          <p:nvPr/>
        </p:nvPicPr>
        <p:blipFill>
          <a:blip r:embed="rId3">
            <a:alphaModFix/>
          </a:blip>
          <a:stretch>
            <a:fillRect/>
          </a:stretch>
        </p:blipFill>
        <p:spPr>
          <a:xfrm>
            <a:off x="2899175" y="381000"/>
            <a:ext cx="4695825" cy="4381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Tokenizer</a:t>
            </a:r>
            <a:endParaRPr/>
          </a:p>
        </p:txBody>
      </p:sp>
      <p:sp>
        <p:nvSpPr>
          <p:cNvPr id="246" name="Google Shape;246;p36"/>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Tokenization is the process of breaking a stream of text up into words, paragraphs, symbols or other meaningful elements called tokens.</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Before feeding to the spell checker, an input text should be split into separate Sinhala Words. Therefore, a Sinhala word tokenizer is included in the word pre-processing unit.</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Specially designed regular expression rules which are based on Sinhala Unicode range were used to develop the tokenizer for our spell checker</a:t>
            </a:r>
            <a:endParaRPr sz="1400">
              <a:solidFill>
                <a:schemeClr val="dk1"/>
              </a:solidFill>
              <a:latin typeface="Barlow Medium"/>
              <a:ea typeface="Barlow Medium"/>
              <a:cs typeface="Barlow Medium"/>
              <a:sym typeface="Barlow Medium"/>
            </a:endParaRPr>
          </a:p>
          <a:p>
            <a:pPr indent="0" lvl="0" marL="0" marR="0" rtl="0" algn="just">
              <a:lnSpc>
                <a:spcPct val="150000"/>
              </a:lnSpc>
              <a:spcBef>
                <a:spcPts val="1600"/>
              </a:spcBef>
              <a:spcAft>
                <a:spcPts val="0"/>
              </a:spcAft>
              <a:buNone/>
            </a:pPr>
            <a:r>
              <a:rPr b="1" lang="en" sz="1100">
                <a:solidFill>
                  <a:schemeClr val="dk1"/>
                </a:solidFill>
                <a:latin typeface="Consolas"/>
                <a:ea typeface="Consolas"/>
                <a:cs typeface="Consolas"/>
                <a:sym typeface="Consolas"/>
              </a:rPr>
              <a:t>“/\s*(?&lt;start_part&gt;(–|~|`|!|@|#|$|%|^|&amp;|\*|\(|\)|{|}|\[|\]|;|:|\"|'|&lt;|,|\.|&gt;|\?|\/|\\|\||-|_|\+|=)*)(?&lt;sin_word&gt;[</a:t>
            </a:r>
            <a:r>
              <a:rPr b="1" lang="en" sz="1100">
                <a:solidFill>
                  <a:srgbClr val="FF0000"/>
                </a:solidFill>
                <a:latin typeface="Consolas"/>
                <a:ea typeface="Consolas"/>
                <a:cs typeface="Consolas"/>
                <a:sym typeface="Consolas"/>
              </a:rPr>
              <a:t>\u0d80-\u0dfe\u200d\u200c\u200b</a:t>
            </a:r>
            <a:r>
              <a:rPr b="1" lang="en" sz="1100">
                <a:solidFill>
                  <a:schemeClr val="dk1"/>
                </a:solidFill>
                <a:latin typeface="Consolas"/>
                <a:ea typeface="Consolas"/>
                <a:cs typeface="Consolas"/>
                <a:sym typeface="Consolas"/>
              </a:rPr>
              <a:t>]+)(?&lt;end_part&gt;(~|`|!|@|#|$|%|^|&amp;|\*|\(|\)|{|}|\[|\]|;|:|\"|'|&lt;|,|\.|&gt;|\?|\/|\\|\||-|_|\+|=)*)\s*/g”</a:t>
            </a:r>
            <a:endParaRPr b="1" sz="1100">
              <a:solidFill>
                <a:schemeClr val="dk1"/>
              </a:solidFill>
              <a:latin typeface="Consolas"/>
              <a:ea typeface="Consolas"/>
              <a:cs typeface="Consolas"/>
              <a:sym typeface="Consolas"/>
            </a:endParaRPr>
          </a:p>
          <a:p>
            <a:pPr indent="0" lvl="0" marL="457200" rtl="0" algn="l">
              <a:lnSpc>
                <a:spcPct val="150000"/>
              </a:lnSpc>
              <a:spcBef>
                <a:spcPts val="1400"/>
              </a:spcBef>
              <a:spcAft>
                <a:spcPts val="0"/>
              </a:spcAft>
              <a:buNone/>
            </a:pPr>
            <a:r>
              <a:t/>
            </a:r>
            <a:endParaRPr b="1" sz="1400">
              <a:solidFill>
                <a:schemeClr val="dk1"/>
              </a:solidFill>
            </a:endParaRPr>
          </a:p>
          <a:p>
            <a:pPr indent="0" lvl="0" marL="0" rtl="0" algn="l">
              <a:spcBef>
                <a:spcPts val="1600"/>
              </a:spcBef>
              <a:spcAft>
                <a:spcPts val="0"/>
              </a:spcAft>
              <a:buNone/>
            </a:pPr>
            <a:r>
              <a:t/>
            </a:r>
            <a:endParaRPr/>
          </a:p>
        </p:txBody>
      </p:sp>
      <p:sp>
        <p:nvSpPr>
          <p:cNvPr id="247" name="Google Shape;247;p3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Tokenizer</a:t>
            </a:r>
            <a:endParaRPr/>
          </a:p>
        </p:txBody>
      </p:sp>
      <p:sp>
        <p:nvSpPr>
          <p:cNvPr id="253" name="Google Shape;253;p3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54" name="Google Shape;254;p37"/>
          <p:cNvPicPr preferRelativeResize="0"/>
          <p:nvPr/>
        </p:nvPicPr>
        <p:blipFill>
          <a:blip r:embed="rId3">
            <a:alphaModFix/>
          </a:blip>
          <a:stretch>
            <a:fillRect/>
          </a:stretch>
        </p:blipFill>
        <p:spPr>
          <a:xfrm>
            <a:off x="2020527" y="1584283"/>
            <a:ext cx="5946750" cy="681592"/>
          </a:xfrm>
          <a:prstGeom prst="rect">
            <a:avLst/>
          </a:prstGeom>
          <a:noFill/>
          <a:ln>
            <a:noFill/>
          </a:ln>
        </p:spPr>
      </p:pic>
      <p:pic>
        <p:nvPicPr>
          <p:cNvPr id="255" name="Google Shape;255;p37"/>
          <p:cNvPicPr preferRelativeResize="0"/>
          <p:nvPr/>
        </p:nvPicPr>
        <p:blipFill>
          <a:blip r:embed="rId4">
            <a:alphaModFix/>
          </a:blip>
          <a:stretch>
            <a:fillRect/>
          </a:stretch>
        </p:blipFill>
        <p:spPr>
          <a:xfrm>
            <a:off x="2020525" y="2724825"/>
            <a:ext cx="6557675" cy="1437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Unicode Cleaner</a:t>
            </a:r>
            <a:endParaRPr/>
          </a:p>
        </p:txBody>
      </p:sp>
      <p:sp>
        <p:nvSpPr>
          <p:cNvPr id="261" name="Google Shape;261;p38"/>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Unicode errors are one of the common types of errors found in any word text. These errors are not problematic when words are graphically rendered.</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But these errors will cause some problems when developing an application like a spell checker.</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In most cases, Unicode errors are occured due to having invisible character joiners such as zero width joiner (\u200d). These types of unicode characters helps to change the appearance of two or more visible characters into a combined version.</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It is necessary to clean these Unicode errors before feeding to spell checker or suggestion generator. So, all the data used in the spell checker and the suggestion generator are cleaned through this Unicode cleaning process.     </a:t>
            </a:r>
            <a:endParaRPr sz="1400">
              <a:solidFill>
                <a:schemeClr val="dk1"/>
              </a:solidFill>
              <a:latin typeface="Barlow Medium"/>
              <a:ea typeface="Barlow Medium"/>
              <a:cs typeface="Barlow Medium"/>
              <a:sym typeface="Barlow Medium"/>
            </a:endParaRPr>
          </a:p>
          <a:p>
            <a:pPr indent="0" lvl="0" marL="457200" rtl="0" algn="l">
              <a:lnSpc>
                <a:spcPct val="150000"/>
              </a:lnSpc>
              <a:spcBef>
                <a:spcPts val="1600"/>
              </a:spcBef>
              <a:spcAft>
                <a:spcPts val="1600"/>
              </a:spcAft>
              <a:buNone/>
            </a:pPr>
            <a:r>
              <a:t/>
            </a:r>
            <a:endParaRPr sz="1400">
              <a:solidFill>
                <a:schemeClr val="dk1"/>
              </a:solidFill>
              <a:latin typeface="Barlow Medium"/>
              <a:ea typeface="Barlow Medium"/>
              <a:cs typeface="Barlow Medium"/>
              <a:sym typeface="Barlow Medium"/>
            </a:endParaRPr>
          </a:p>
        </p:txBody>
      </p:sp>
      <p:sp>
        <p:nvSpPr>
          <p:cNvPr id="262" name="Google Shape;262;p3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Unicode Cleaner</a:t>
            </a:r>
            <a:endParaRPr/>
          </a:p>
        </p:txBody>
      </p:sp>
      <p:sp>
        <p:nvSpPr>
          <p:cNvPr id="268" name="Google Shape;268;p39"/>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Below shown is an instance where </a:t>
            </a:r>
            <a:r>
              <a:rPr lang="en" sz="1400">
                <a:solidFill>
                  <a:schemeClr val="dk1"/>
                </a:solidFill>
                <a:latin typeface="Barlow Medium"/>
                <a:ea typeface="Barlow Medium"/>
                <a:cs typeface="Barlow Medium"/>
                <a:sym typeface="Barlow Medium"/>
              </a:rPr>
              <a:t>zero width joiner (\u200d)</a:t>
            </a:r>
            <a:r>
              <a:rPr lang="en" sz="1400">
                <a:solidFill>
                  <a:schemeClr val="dk1"/>
                </a:solidFill>
                <a:latin typeface="Barlow Medium"/>
                <a:ea typeface="Barlow Medium"/>
                <a:cs typeface="Barlow Medium"/>
                <a:sym typeface="Barlow Medium"/>
              </a:rPr>
              <a:t> is actually needed and used. Zero width joiner is represented in blue color in the following diagram.</a:t>
            </a:r>
            <a:endParaRPr sz="1400">
              <a:solidFill>
                <a:schemeClr val="dk1"/>
              </a:solidFill>
              <a:latin typeface="Barlow Medium"/>
              <a:ea typeface="Barlow Medium"/>
              <a:cs typeface="Barlow Medium"/>
              <a:sym typeface="Barlow Medium"/>
            </a:endParaRPr>
          </a:p>
          <a:p>
            <a:pPr indent="0" lvl="0" marL="457200" rtl="0" algn="l">
              <a:lnSpc>
                <a:spcPct val="150000"/>
              </a:lnSpc>
              <a:spcBef>
                <a:spcPts val="1600"/>
              </a:spcBef>
              <a:spcAft>
                <a:spcPts val="1600"/>
              </a:spcAft>
              <a:buNone/>
            </a:pPr>
            <a:r>
              <a:t/>
            </a:r>
            <a:endParaRPr sz="1400">
              <a:solidFill>
                <a:schemeClr val="dk1"/>
              </a:solidFill>
              <a:latin typeface="Barlow Medium"/>
              <a:ea typeface="Barlow Medium"/>
              <a:cs typeface="Barlow Medium"/>
              <a:sym typeface="Barlow Medium"/>
            </a:endParaRPr>
          </a:p>
        </p:txBody>
      </p:sp>
      <p:sp>
        <p:nvSpPr>
          <p:cNvPr id="269" name="Google Shape;269;p3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70" name="Google Shape;270;p39"/>
          <p:cNvPicPr preferRelativeResize="0"/>
          <p:nvPr/>
        </p:nvPicPr>
        <p:blipFill>
          <a:blip r:embed="rId3">
            <a:alphaModFix/>
          </a:blip>
          <a:stretch>
            <a:fillRect/>
          </a:stretch>
        </p:blipFill>
        <p:spPr>
          <a:xfrm>
            <a:off x="3365212" y="2191700"/>
            <a:ext cx="2922675" cy="2558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Unicode Cleaner</a:t>
            </a:r>
            <a:endParaRPr/>
          </a:p>
        </p:txBody>
      </p:sp>
      <p:sp>
        <p:nvSpPr>
          <p:cNvPr id="276" name="Google Shape;276;p40"/>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If a writer accidently let these invisible word characters to be placed in the wrong places then the entire word will become a wrong word in character level.</a:t>
            </a:r>
            <a:endParaRPr sz="1400">
              <a:solidFill>
                <a:schemeClr val="dk1"/>
              </a:solidFill>
              <a:latin typeface="Barlow Medium"/>
              <a:ea typeface="Barlow Medium"/>
              <a:cs typeface="Barlow Medium"/>
              <a:sym typeface="Barlow Medium"/>
            </a:endParaRPr>
          </a:p>
          <a:p>
            <a:pPr indent="0" lvl="0" marL="0" rtl="0" algn="just">
              <a:lnSpc>
                <a:spcPct val="150000"/>
              </a:lnSpc>
              <a:spcBef>
                <a:spcPts val="1600"/>
              </a:spcBef>
              <a:spcAft>
                <a:spcPts val="0"/>
              </a:spcAft>
              <a:buNone/>
            </a:pPr>
            <a:r>
              <a:rPr b="1" lang="en" sz="1200">
                <a:solidFill>
                  <a:schemeClr val="dk1"/>
                </a:solidFill>
                <a:latin typeface="Times New Roman"/>
                <a:ea typeface="Times New Roman"/>
                <a:cs typeface="Times New Roman"/>
                <a:sym typeface="Times New Roman"/>
              </a:rPr>
              <a:t>Correct character sequence of අංශ‍ය	</a:t>
            </a:r>
            <a:r>
              <a:rPr lang="en" sz="12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Incorrect character sequence of අංශ‍ය </a:t>
            </a:r>
            <a:endParaRPr b="1" sz="1100">
              <a:solidFill>
                <a:schemeClr val="dk1"/>
              </a:solidFill>
              <a:latin typeface="Arial"/>
              <a:ea typeface="Arial"/>
              <a:cs typeface="Arial"/>
              <a:sym typeface="Arial"/>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277" name="Google Shape;277;p4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78" name="Google Shape;278;p40"/>
          <p:cNvPicPr preferRelativeResize="0"/>
          <p:nvPr/>
        </p:nvPicPr>
        <p:blipFill>
          <a:blip r:embed="rId3">
            <a:alphaModFix/>
          </a:blip>
          <a:stretch>
            <a:fillRect/>
          </a:stretch>
        </p:blipFill>
        <p:spPr>
          <a:xfrm>
            <a:off x="1684550" y="2538700"/>
            <a:ext cx="2815325" cy="2489550"/>
          </a:xfrm>
          <a:prstGeom prst="rect">
            <a:avLst/>
          </a:prstGeom>
          <a:noFill/>
          <a:ln>
            <a:noFill/>
          </a:ln>
        </p:spPr>
      </p:pic>
      <p:pic>
        <p:nvPicPr>
          <p:cNvPr id="279" name="Google Shape;279;p40"/>
          <p:cNvPicPr preferRelativeResize="0"/>
          <p:nvPr/>
        </p:nvPicPr>
        <p:blipFill>
          <a:blip r:embed="rId4">
            <a:alphaModFix/>
          </a:blip>
          <a:stretch>
            <a:fillRect/>
          </a:stretch>
        </p:blipFill>
        <p:spPr>
          <a:xfrm>
            <a:off x="5244900" y="2573062"/>
            <a:ext cx="3146750" cy="2525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Formatter</a:t>
            </a:r>
            <a:endParaRPr/>
          </a:p>
        </p:txBody>
      </p:sp>
      <p:sp>
        <p:nvSpPr>
          <p:cNvPr id="285" name="Google Shape;285;p41"/>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Sometimes two different character sequences might be rendered into a single word by the word rendering engine. This behavior is not an error at all because some people prefer different writing styles.</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It is necessary to convert all the words into a specific Unicode format before using data for creating Sinhala dictionary or checking spelling error of an input text.</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If we have multiple formats in the word dictionary and Input text, It will cause to reduce the accuracy of the spell checker </a:t>
            </a:r>
            <a:r>
              <a:rPr lang="en" sz="1400">
                <a:solidFill>
                  <a:schemeClr val="dk1"/>
                </a:solidFill>
                <a:latin typeface="Barlow Medium"/>
                <a:ea typeface="Barlow Medium"/>
                <a:cs typeface="Barlow Medium"/>
                <a:sym typeface="Barlow Medium"/>
              </a:rPr>
              <a:t>because same word in the input text and dictionary won't match because of different formats.</a:t>
            </a:r>
            <a:r>
              <a:rPr lang="en" sz="1400">
                <a:solidFill>
                  <a:schemeClr val="dk1"/>
                </a:solidFill>
                <a:latin typeface="Barlow Medium"/>
                <a:ea typeface="Barlow Medium"/>
                <a:cs typeface="Barlow Medium"/>
                <a:sym typeface="Barlow Medium"/>
              </a:rPr>
              <a:t> </a:t>
            </a:r>
            <a:endParaRPr sz="1400">
              <a:solidFill>
                <a:schemeClr val="dk1"/>
              </a:solidFill>
              <a:latin typeface="Barlow Medium"/>
              <a:ea typeface="Barlow Medium"/>
              <a:cs typeface="Barlow Medium"/>
              <a:sym typeface="Barlow Medium"/>
            </a:endParaRPr>
          </a:p>
        </p:txBody>
      </p:sp>
      <p:sp>
        <p:nvSpPr>
          <p:cNvPr id="286" name="Google Shape;286;p4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Formatter</a:t>
            </a:r>
            <a:endParaRPr/>
          </a:p>
        </p:txBody>
      </p:sp>
      <p:sp>
        <p:nvSpPr>
          <p:cNvPr id="292" name="Google Shape;292;p42"/>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Following are examples for two different Formats for the same word.</a:t>
            </a:r>
            <a:endParaRPr sz="1400">
              <a:solidFill>
                <a:schemeClr val="dk1"/>
              </a:solidFill>
              <a:latin typeface="Barlow Medium"/>
              <a:ea typeface="Barlow Medium"/>
              <a:cs typeface="Barlow Medium"/>
              <a:sym typeface="Barlow Medium"/>
            </a:endParaRPr>
          </a:p>
          <a:p>
            <a:pPr indent="0" lvl="0" marL="0" rtl="0" algn="just">
              <a:lnSpc>
                <a:spcPct val="150000"/>
              </a:lnSpc>
              <a:spcBef>
                <a:spcPts val="1600"/>
              </a:spcBef>
              <a:spcAft>
                <a:spcPts val="0"/>
              </a:spcAft>
              <a:buNone/>
            </a:pPr>
            <a:r>
              <a:rPr b="1" lang="en" sz="1200">
                <a:solidFill>
                  <a:schemeClr val="dk1"/>
                </a:solidFill>
                <a:latin typeface="Times New Roman"/>
                <a:ea typeface="Times New Roman"/>
                <a:cs typeface="Times New Roman"/>
                <a:sym typeface="Times New Roman"/>
              </a:rPr>
              <a:t>First Format							Second Format</a:t>
            </a:r>
            <a:endParaRPr sz="1400">
              <a:solidFill>
                <a:schemeClr val="dk1"/>
              </a:solidFill>
              <a:latin typeface="Barlow Medium"/>
              <a:ea typeface="Barlow Medium"/>
              <a:cs typeface="Barlow Medium"/>
              <a:sym typeface="Barlow Medium"/>
            </a:endParaRPr>
          </a:p>
        </p:txBody>
      </p:sp>
      <p:sp>
        <p:nvSpPr>
          <p:cNvPr id="293" name="Google Shape;293;p4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94" name="Google Shape;294;p42"/>
          <p:cNvPicPr preferRelativeResize="0"/>
          <p:nvPr/>
        </p:nvPicPr>
        <p:blipFill>
          <a:blip r:embed="rId3">
            <a:alphaModFix/>
          </a:blip>
          <a:stretch>
            <a:fillRect/>
          </a:stretch>
        </p:blipFill>
        <p:spPr>
          <a:xfrm>
            <a:off x="1415025" y="2196575"/>
            <a:ext cx="3222174" cy="2015275"/>
          </a:xfrm>
          <a:prstGeom prst="rect">
            <a:avLst/>
          </a:prstGeom>
          <a:noFill/>
          <a:ln>
            <a:noFill/>
          </a:ln>
        </p:spPr>
      </p:pic>
      <p:pic>
        <p:nvPicPr>
          <p:cNvPr id="295" name="Google Shape;295;p42"/>
          <p:cNvPicPr preferRelativeResize="0"/>
          <p:nvPr/>
        </p:nvPicPr>
        <p:blipFill>
          <a:blip r:embed="rId4">
            <a:alphaModFix/>
          </a:blip>
          <a:stretch>
            <a:fillRect/>
          </a:stretch>
        </p:blipFill>
        <p:spPr>
          <a:xfrm>
            <a:off x="4921189" y="2196575"/>
            <a:ext cx="3785861" cy="2232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6" name="Google Shape;106;p16"/>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People create </a:t>
            </a:r>
            <a:r>
              <a:rPr lang="en" sz="1200">
                <a:solidFill>
                  <a:schemeClr val="dk1"/>
                </a:solidFill>
                <a:latin typeface="Barlow Medium"/>
                <a:ea typeface="Barlow Medium"/>
                <a:cs typeface="Barlow Medium"/>
                <a:sym typeface="Barlow Medium"/>
              </a:rPr>
              <a:t>millions of textual documents using Microsoft Office Word daily.</a:t>
            </a:r>
            <a:r>
              <a:rPr lang="en" sz="1200">
                <a:solidFill>
                  <a:schemeClr val="dk1"/>
                </a:solidFill>
                <a:latin typeface="Barlow Medium"/>
                <a:ea typeface="Barlow Medium"/>
                <a:cs typeface="Barlow Medium"/>
                <a:sym typeface="Barlow Medium"/>
              </a:rPr>
              <a:t> </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Spell checking applications are important part of several fundamental day today applications</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Word processors</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Machine Translation systems</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Automatic Speech Recognition Systems</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Text to Speech Systems</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Although there are a lot of spelling checking applications for resourced languages like English, very little attention has  been given to languages like Sinhala.</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Morphological richness</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Resource scarcity</a:t>
            </a:r>
            <a:endParaRPr sz="1200">
              <a:solidFill>
                <a:schemeClr val="dk1"/>
              </a:solidFill>
              <a:latin typeface="Barlow Medium"/>
              <a:ea typeface="Barlow Medium"/>
              <a:cs typeface="Barlow Medium"/>
              <a:sym typeface="Barlow Medium"/>
            </a:endParaRPr>
          </a:p>
          <a:p>
            <a:pPr indent="0" lvl="0" marL="0" rtl="0" algn="l">
              <a:spcBef>
                <a:spcPts val="1400"/>
              </a:spcBef>
              <a:spcAft>
                <a:spcPts val="0"/>
              </a:spcAft>
              <a:buNone/>
            </a:pPr>
            <a:r>
              <a:t/>
            </a:r>
            <a:endParaRPr/>
          </a:p>
        </p:txBody>
      </p:sp>
      <p:sp>
        <p:nvSpPr>
          <p:cNvPr id="107" name="Google Shape;107;p1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08" name="Google Shape;108;p16"/>
          <p:cNvGrpSpPr/>
          <p:nvPr/>
        </p:nvGrpSpPr>
        <p:grpSpPr>
          <a:xfrm>
            <a:off x="8180944" y="637329"/>
            <a:ext cx="336534" cy="318981"/>
            <a:chOff x="5300400" y="3670175"/>
            <a:chExt cx="421300" cy="399325"/>
          </a:xfrm>
        </p:grpSpPr>
        <p:sp>
          <p:nvSpPr>
            <p:cNvPr id="109" name="Google Shape;109;p16"/>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Word Formatter</a:t>
            </a:r>
            <a:endParaRPr/>
          </a:p>
        </p:txBody>
      </p:sp>
      <p:sp>
        <p:nvSpPr>
          <p:cNvPr id="301" name="Google Shape;301;p43"/>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The word format used in this module, changes character sequence of a Sinhala word according to the following rules. Also some word writing styles such as bonding words are converted into non-bonding word formats.</a:t>
            </a:r>
            <a:endParaRPr sz="1400">
              <a:solidFill>
                <a:schemeClr val="dk1"/>
              </a:solidFill>
              <a:latin typeface="Barlow Medium"/>
              <a:ea typeface="Barlow Medium"/>
              <a:cs typeface="Barlow Medium"/>
              <a:sym typeface="Barlow Medium"/>
            </a:endParaRPr>
          </a:p>
          <a:p>
            <a:pPr indent="0" lvl="0" marL="0" rtl="0" algn="l">
              <a:spcBef>
                <a:spcPts val="1600"/>
              </a:spcBef>
              <a:spcAft>
                <a:spcPts val="0"/>
              </a:spcAft>
              <a:buNone/>
            </a:pPr>
            <a:r>
              <a:t/>
            </a:r>
            <a:endParaRPr/>
          </a:p>
        </p:txBody>
      </p:sp>
      <p:sp>
        <p:nvSpPr>
          <p:cNvPr id="302" name="Google Shape;302;p4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03" name="Google Shape;303;p43"/>
          <p:cNvPicPr preferRelativeResize="0"/>
          <p:nvPr/>
        </p:nvPicPr>
        <p:blipFill>
          <a:blip r:embed="rId3">
            <a:alphaModFix/>
          </a:blip>
          <a:stretch>
            <a:fillRect/>
          </a:stretch>
        </p:blipFill>
        <p:spPr>
          <a:xfrm>
            <a:off x="2273025" y="2657652"/>
            <a:ext cx="6739501" cy="16985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09" name="Google Shape;309;p44"/>
          <p:cNvPicPr preferRelativeResize="0"/>
          <p:nvPr/>
        </p:nvPicPr>
        <p:blipFill>
          <a:blip r:embed="rId3">
            <a:alphaModFix/>
          </a:blip>
          <a:stretch>
            <a:fillRect/>
          </a:stretch>
        </p:blipFill>
        <p:spPr>
          <a:xfrm>
            <a:off x="2054075" y="152400"/>
            <a:ext cx="5984710" cy="48387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Dictionary </a:t>
            </a:r>
            <a:endParaRPr/>
          </a:p>
        </p:txBody>
      </p:sp>
      <p:sp>
        <p:nvSpPr>
          <p:cNvPr id="315" name="Google Shape;315;p45"/>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created a Dictionary of 1M Unique words. That dictionary mainly consist of </a:t>
            </a:r>
            <a:endParaRPr sz="1400">
              <a:solidFill>
                <a:schemeClr val="dk1"/>
              </a:solidFill>
              <a:latin typeface="Barlow Medium"/>
              <a:ea typeface="Barlow Medium"/>
              <a:cs typeface="Barlow Medium"/>
              <a:sym typeface="Barlow Medium"/>
            </a:endParaRPr>
          </a:p>
          <a:p>
            <a:pPr indent="-317500" lvl="1" marL="9144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600K Unique words generated from the </a:t>
            </a:r>
            <a:r>
              <a:rPr b="1" lang="en" sz="1400">
                <a:solidFill>
                  <a:schemeClr val="dk1"/>
                </a:solidFill>
              </a:rPr>
              <a:t>noun morphology analyser</a:t>
            </a:r>
            <a:r>
              <a:rPr lang="en" sz="1400">
                <a:solidFill>
                  <a:schemeClr val="dk1"/>
                </a:solidFill>
                <a:latin typeface="Barlow Medium"/>
                <a:ea typeface="Barlow Medium"/>
                <a:cs typeface="Barlow Medium"/>
                <a:sym typeface="Barlow Medium"/>
              </a:rPr>
              <a:t> developed by our team.</a:t>
            </a:r>
            <a:endParaRPr sz="1400">
              <a:solidFill>
                <a:schemeClr val="dk1"/>
              </a:solidFill>
              <a:latin typeface="Barlow Medium"/>
              <a:ea typeface="Barlow Medium"/>
              <a:cs typeface="Barlow Medium"/>
              <a:sym typeface="Barlow Medium"/>
            </a:endParaRPr>
          </a:p>
          <a:p>
            <a:pPr indent="-317500" lvl="1" marL="9144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400k Unique words found from different spell corrected sources.</a:t>
            </a:r>
            <a:endParaRPr sz="1400">
              <a:solidFill>
                <a:schemeClr val="dk1"/>
              </a:solidFill>
              <a:latin typeface="Barlow Medium"/>
              <a:ea typeface="Barlow Medium"/>
              <a:cs typeface="Barlow Medium"/>
              <a:sym typeface="Barlow Medium"/>
            </a:endParaRPr>
          </a:p>
          <a:p>
            <a:pPr indent="-317500" lvl="2" marL="13716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Words generated from verb morphology analyser</a:t>
            </a:r>
            <a:endParaRPr sz="1400">
              <a:solidFill>
                <a:schemeClr val="dk1"/>
              </a:solidFill>
              <a:latin typeface="Barlow Medium"/>
              <a:ea typeface="Barlow Medium"/>
              <a:cs typeface="Barlow Medium"/>
              <a:sym typeface="Barlow Medium"/>
            </a:endParaRPr>
          </a:p>
          <a:p>
            <a:pPr indent="-317500" lvl="2" marL="13716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Spell corrected corpus in DMS</a:t>
            </a:r>
            <a:endParaRPr sz="1400">
              <a:solidFill>
                <a:schemeClr val="dk1"/>
              </a:solidFill>
              <a:latin typeface="Barlow Medium"/>
              <a:ea typeface="Barlow Medium"/>
              <a:cs typeface="Barlow Medium"/>
              <a:sym typeface="Barlow Medium"/>
            </a:endParaRPr>
          </a:p>
          <a:p>
            <a:pPr indent="-317500" lvl="2" marL="13716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UCSC 400K unique word corpus</a:t>
            </a:r>
            <a:endParaRPr sz="1400">
              <a:solidFill>
                <a:schemeClr val="dk1"/>
              </a:solidFill>
              <a:latin typeface="Barlow Medium"/>
              <a:ea typeface="Barlow Medium"/>
              <a:cs typeface="Barlow Medium"/>
              <a:sym typeface="Barlow Medium"/>
            </a:endParaRPr>
          </a:p>
          <a:p>
            <a:pPr indent="-317500" lvl="2" marL="13716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Hunspell Dictionary</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used Python Dictionary data structure to store these words because lookup time complexity in the Python dictionary is O(1) which </a:t>
            </a:r>
            <a:r>
              <a:rPr lang="en" sz="1400">
                <a:solidFill>
                  <a:schemeClr val="dk1"/>
                </a:solidFill>
                <a:latin typeface="Barlow Medium"/>
                <a:ea typeface="Barlow Medium"/>
                <a:cs typeface="Barlow Medium"/>
                <a:sym typeface="Barlow Medium"/>
              </a:rPr>
              <a:t>does not</a:t>
            </a:r>
            <a:r>
              <a:rPr lang="en" sz="1400">
                <a:solidFill>
                  <a:schemeClr val="dk1"/>
                </a:solidFill>
                <a:latin typeface="Barlow Medium"/>
                <a:ea typeface="Barlow Medium"/>
                <a:cs typeface="Barlow Medium"/>
                <a:sym typeface="Barlow Medium"/>
              </a:rPr>
              <a:t> depend on the length of the dictionary.</a:t>
            </a:r>
            <a:endParaRPr sz="1400">
              <a:solidFill>
                <a:schemeClr val="dk1"/>
              </a:solidFill>
              <a:latin typeface="Barlow Medium"/>
              <a:ea typeface="Barlow Medium"/>
              <a:cs typeface="Barlow Medium"/>
              <a:sym typeface="Barlow Medium"/>
            </a:endParaRPr>
          </a:p>
        </p:txBody>
      </p:sp>
      <p:sp>
        <p:nvSpPr>
          <p:cNvPr id="316" name="Google Shape;316;p4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Noun Morphology Analyser</a:t>
            </a:r>
            <a:endParaRPr/>
          </a:p>
        </p:txBody>
      </p:sp>
      <p:sp>
        <p:nvSpPr>
          <p:cNvPr id="322" name="Google Shape;322;p46"/>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developed a noun morphological analyzer component as a part of our project.</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When we input a noun into this component it will identify the root word of the given word and the inflected parts of the given word.</a:t>
            </a:r>
            <a:endParaRPr sz="1400">
              <a:solidFill>
                <a:schemeClr val="dk1"/>
              </a:solidFill>
              <a:latin typeface="Barlow Medium"/>
              <a:ea typeface="Barlow Medium"/>
              <a:cs typeface="Barlow Medium"/>
              <a:sym typeface="Barlow Medium"/>
            </a:endParaRPr>
          </a:p>
          <a:p>
            <a:pPr indent="0" lvl="0" marL="457200" rtl="0" algn="l">
              <a:lnSpc>
                <a:spcPct val="150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0" rtl="0" algn="l">
              <a:spcBef>
                <a:spcPts val="1600"/>
              </a:spcBef>
              <a:spcAft>
                <a:spcPts val="0"/>
              </a:spcAft>
              <a:buNone/>
            </a:pPr>
            <a:r>
              <a:t/>
            </a:r>
            <a:endParaRPr/>
          </a:p>
        </p:txBody>
      </p:sp>
      <p:sp>
        <p:nvSpPr>
          <p:cNvPr id="323" name="Google Shape;323;p4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24" name="Google Shape;324;p46"/>
          <p:cNvPicPr preferRelativeResize="0"/>
          <p:nvPr/>
        </p:nvPicPr>
        <p:blipFill>
          <a:blip r:embed="rId3">
            <a:alphaModFix/>
          </a:blip>
          <a:stretch>
            <a:fillRect/>
          </a:stretch>
        </p:blipFill>
        <p:spPr>
          <a:xfrm>
            <a:off x="2284075" y="2397150"/>
            <a:ext cx="5734050" cy="2352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Noun Morphology Analyser</a:t>
            </a:r>
            <a:endParaRPr/>
          </a:p>
        </p:txBody>
      </p:sp>
      <p:sp>
        <p:nvSpPr>
          <p:cNvPr id="330" name="Google Shape;330;p47"/>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developed this morphological analyzer component using a C language library called FOMA</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In Foma  Lexicon files we have to list root words that inflect in the same way in the same class and the rules (+N+RT+SG+DF+DAT: යාට#) that are used when the inflected part is joined with the root word.</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used data from an earlier </a:t>
            </a:r>
            <a:r>
              <a:rPr lang="en" sz="1400">
                <a:solidFill>
                  <a:schemeClr val="dk1"/>
                </a:solidFill>
                <a:latin typeface="Barlow Medium"/>
                <a:ea typeface="Barlow Medium"/>
                <a:cs typeface="Barlow Medium"/>
                <a:sym typeface="Barlow Medium"/>
              </a:rPr>
              <a:t>research[15]</a:t>
            </a:r>
            <a:r>
              <a:rPr lang="en" sz="1400">
                <a:solidFill>
                  <a:schemeClr val="dk1"/>
                </a:solidFill>
                <a:latin typeface="Barlow Medium"/>
                <a:ea typeface="Barlow Medium"/>
                <a:cs typeface="Barlow Medium"/>
                <a:sym typeface="Barlow Medium"/>
              </a:rPr>
              <a:t> done by researchers in UCSC where we were able to collect 11000 sinhala noun root words and their inflections.</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were able to mainly identify 26 different classes of nouns on how they inflect. Ex- කොල්ලා, බල්ලා in the same class.</a:t>
            </a:r>
            <a:endParaRPr sz="1400">
              <a:solidFill>
                <a:schemeClr val="dk1"/>
              </a:solidFill>
              <a:latin typeface="Barlow Medium"/>
              <a:ea typeface="Barlow Medium"/>
              <a:cs typeface="Barlow Medium"/>
              <a:sym typeface="Barlow Medium"/>
            </a:endParaRPr>
          </a:p>
          <a:p>
            <a:pPr indent="0" lvl="0" marL="457200" rtl="0" algn="l">
              <a:lnSpc>
                <a:spcPct val="150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0" rtl="0" algn="l">
              <a:spcBef>
                <a:spcPts val="1600"/>
              </a:spcBef>
              <a:spcAft>
                <a:spcPts val="0"/>
              </a:spcAft>
              <a:buNone/>
            </a:pPr>
            <a:r>
              <a:t/>
            </a:r>
            <a:endParaRPr/>
          </a:p>
        </p:txBody>
      </p:sp>
      <p:sp>
        <p:nvSpPr>
          <p:cNvPr id="331" name="Google Shape;331;p4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37" name="Google Shape;337;p48"/>
          <p:cNvPicPr preferRelativeResize="0"/>
          <p:nvPr/>
        </p:nvPicPr>
        <p:blipFill>
          <a:blip r:embed="rId3">
            <a:alphaModFix/>
          </a:blip>
          <a:stretch>
            <a:fillRect/>
          </a:stretch>
        </p:blipFill>
        <p:spPr>
          <a:xfrm>
            <a:off x="1925375" y="751738"/>
            <a:ext cx="6017100" cy="3998075"/>
          </a:xfrm>
          <a:prstGeom prst="rect">
            <a:avLst/>
          </a:prstGeom>
          <a:noFill/>
          <a:ln>
            <a:noFill/>
          </a:ln>
        </p:spPr>
      </p:pic>
      <p:sp>
        <p:nvSpPr>
          <p:cNvPr id="338" name="Google Shape;338;p48"/>
          <p:cNvSpPr txBox="1"/>
          <p:nvPr/>
        </p:nvSpPr>
        <p:spPr>
          <a:xfrm>
            <a:off x="1987250" y="158150"/>
            <a:ext cx="57210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Example Foma class</a:t>
            </a:r>
            <a:endParaRPr b="1">
              <a:latin typeface="Barlow"/>
              <a:ea typeface="Barlow"/>
              <a:cs typeface="Barlow"/>
              <a:sym typeface="Barlo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Root Extractor</a:t>
            </a:r>
            <a:endParaRPr/>
          </a:p>
        </p:txBody>
      </p:sp>
      <p:sp>
        <p:nvSpPr>
          <p:cNvPr id="344" name="Google Shape;344;p49"/>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only had 11000 sinhala noun root words from the earlier researches. To increase the accuracy of the morphological analyser we had to add more root words to the above declared classes.</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developed a Root extractor script to extract root words from a corpus.</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used the tagged corpus of 10 M words and extracted 8000 noun roots according to the inflections used in developing the morphological analyser.</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After generating root words they are </a:t>
            </a:r>
            <a:r>
              <a:rPr lang="en" sz="1400">
                <a:solidFill>
                  <a:schemeClr val="dk1"/>
                </a:solidFill>
                <a:latin typeface="Barlow Medium"/>
                <a:ea typeface="Barlow Medium"/>
                <a:cs typeface="Barlow Medium"/>
                <a:sym typeface="Barlow Medium"/>
              </a:rPr>
              <a:t>categorized</a:t>
            </a:r>
            <a:r>
              <a:rPr lang="en" sz="1400">
                <a:solidFill>
                  <a:schemeClr val="dk1"/>
                </a:solidFill>
                <a:latin typeface="Barlow Medium"/>
                <a:ea typeface="Barlow Medium"/>
                <a:cs typeface="Barlow Medium"/>
                <a:sym typeface="Barlow Medium"/>
              </a:rPr>
              <a:t> into above 26 classes from this root extractor.</a:t>
            </a:r>
            <a:endParaRPr sz="1400">
              <a:solidFill>
                <a:schemeClr val="dk1"/>
              </a:solidFill>
              <a:latin typeface="Barlow Medium"/>
              <a:ea typeface="Barlow Medium"/>
              <a:cs typeface="Barlow Medium"/>
              <a:sym typeface="Barlow Medium"/>
            </a:endParaRPr>
          </a:p>
          <a:p>
            <a:pPr indent="0" lvl="0" marL="457200" rtl="0" algn="l">
              <a:lnSpc>
                <a:spcPct val="150000"/>
              </a:lnSpc>
              <a:spcBef>
                <a:spcPts val="1600"/>
              </a:spcBef>
              <a:spcAft>
                <a:spcPts val="0"/>
              </a:spcAft>
              <a:buNone/>
            </a:pPr>
            <a:r>
              <a:t/>
            </a:r>
            <a:endParaRPr sz="1400">
              <a:solidFill>
                <a:schemeClr val="dk1"/>
              </a:solidFill>
              <a:latin typeface="Barlow Medium"/>
              <a:ea typeface="Barlow Medium"/>
              <a:cs typeface="Barlow Medium"/>
              <a:sym typeface="Barlow Medium"/>
            </a:endParaRPr>
          </a:p>
          <a:p>
            <a:pPr indent="0" lvl="0" marL="0" rtl="0" algn="l">
              <a:spcBef>
                <a:spcPts val="1600"/>
              </a:spcBef>
              <a:spcAft>
                <a:spcPts val="0"/>
              </a:spcAft>
              <a:buNone/>
            </a:pPr>
            <a:r>
              <a:t/>
            </a:r>
            <a:endParaRPr/>
          </a:p>
        </p:txBody>
      </p:sp>
      <p:sp>
        <p:nvSpPr>
          <p:cNvPr id="345" name="Google Shape;345;p4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5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51" name="Google Shape;351;p50"/>
          <p:cNvSpPr txBox="1"/>
          <p:nvPr/>
        </p:nvSpPr>
        <p:spPr>
          <a:xfrm>
            <a:off x="1987250" y="158150"/>
            <a:ext cx="57210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Barlow"/>
                <a:ea typeface="Barlow"/>
                <a:cs typeface="Barlow"/>
                <a:sym typeface="Barlow"/>
              </a:rPr>
              <a:t>Main code of the root extractor</a:t>
            </a:r>
            <a:endParaRPr b="1">
              <a:latin typeface="Barlow"/>
              <a:ea typeface="Barlow"/>
              <a:cs typeface="Barlow"/>
              <a:sym typeface="Barlow"/>
            </a:endParaRPr>
          </a:p>
        </p:txBody>
      </p:sp>
      <p:pic>
        <p:nvPicPr>
          <p:cNvPr id="352" name="Google Shape;352;p50"/>
          <p:cNvPicPr preferRelativeResize="0"/>
          <p:nvPr/>
        </p:nvPicPr>
        <p:blipFill>
          <a:blip r:embed="rId3">
            <a:alphaModFix/>
          </a:blip>
          <a:stretch>
            <a:fillRect/>
          </a:stretch>
        </p:blipFill>
        <p:spPr>
          <a:xfrm>
            <a:off x="1987259" y="605125"/>
            <a:ext cx="6024766" cy="4013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58" name="Google Shape;358;p51"/>
          <p:cNvPicPr preferRelativeResize="0"/>
          <p:nvPr/>
        </p:nvPicPr>
        <p:blipFill>
          <a:blip r:embed="rId3">
            <a:alphaModFix/>
          </a:blip>
          <a:stretch>
            <a:fillRect/>
          </a:stretch>
        </p:blipFill>
        <p:spPr>
          <a:xfrm>
            <a:off x="2046575" y="234775"/>
            <a:ext cx="5984710" cy="48387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Morfessor Model</a:t>
            </a:r>
            <a:endParaRPr/>
          </a:p>
        </p:txBody>
      </p:sp>
      <p:sp>
        <p:nvSpPr>
          <p:cNvPr id="364" name="Google Shape;364;p52"/>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created a dataset of  400k sinhala words and romanized that dataset ( converting into english script using a script) to train a morfessor model and tested with a test set that we created using golden standards for sinhala language.</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We got close to 70% accuracy from the morfessor model for stemming the root words and inflections for the test set.</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Using morfessor model will improve the overall accuracy of spell checker because it can identify new inflected words that are not in the dictionary.</a:t>
            </a:r>
            <a:endParaRPr sz="1400">
              <a:solidFill>
                <a:schemeClr val="dk1"/>
              </a:solidFill>
              <a:latin typeface="Barlow Medium"/>
              <a:ea typeface="Barlow Medium"/>
              <a:cs typeface="Barlow Medium"/>
              <a:sym typeface="Barlow Medium"/>
            </a:endParaRPr>
          </a:p>
          <a:p>
            <a:pPr indent="0" lvl="0" marL="0" rtl="0" algn="l">
              <a:spcBef>
                <a:spcPts val="1600"/>
              </a:spcBef>
              <a:spcAft>
                <a:spcPts val="0"/>
              </a:spcAft>
              <a:buNone/>
            </a:pPr>
            <a:r>
              <a:t/>
            </a:r>
            <a:endParaRPr/>
          </a:p>
        </p:txBody>
      </p:sp>
      <p:sp>
        <p:nvSpPr>
          <p:cNvPr id="365" name="Google Shape;365;p5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119" name="Google Shape;119;p17"/>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chemeClr val="dk1"/>
              </a:buClr>
              <a:buSzPts val="1200"/>
              <a:buFont typeface="Barlow Medium"/>
              <a:buChar char="●"/>
            </a:pPr>
            <a:r>
              <a:rPr b="1" lang="en" sz="1200">
                <a:solidFill>
                  <a:schemeClr val="dk1"/>
                </a:solidFill>
              </a:rPr>
              <a:t>Sinhala is an official Language of Sri Lanka and used by more than 17 million people</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As many government and private documents are written in Sinhala on a word processor, there is a need for a Sinhala Spell checker</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Three types of Spelling errors </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Typographical errors</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Conceptual errors (the user used an incorrect spelling)</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Contextual based errors</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Currently developed spelling checking engines for Sinhala language have various limitations</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Hunspell</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Microsoft word</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Subasa</a:t>
            </a:r>
            <a:endParaRPr sz="1200">
              <a:solidFill>
                <a:schemeClr val="dk1"/>
              </a:solidFill>
              <a:latin typeface="Barlow Medium"/>
              <a:ea typeface="Barlow Medium"/>
              <a:cs typeface="Barlow Medium"/>
              <a:sym typeface="Barlow Medium"/>
            </a:endParaRPr>
          </a:p>
          <a:p>
            <a:pPr indent="0" lvl="0" marL="0" rtl="0" algn="l">
              <a:spcBef>
                <a:spcPts val="1400"/>
              </a:spcBef>
              <a:spcAft>
                <a:spcPts val="0"/>
              </a:spcAft>
              <a:buNone/>
            </a:pPr>
            <a:r>
              <a:t/>
            </a:r>
            <a:endParaRPr/>
          </a:p>
        </p:txBody>
      </p:sp>
      <p:sp>
        <p:nvSpPr>
          <p:cNvPr id="120" name="Google Shape;120;p1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Morfessor Model</a:t>
            </a:r>
            <a:endParaRPr/>
          </a:p>
        </p:txBody>
      </p:sp>
      <p:sp>
        <p:nvSpPr>
          <p:cNvPr id="371" name="Google Shape;371;p53"/>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First we check if a given word to the application, is in the default dictionary.</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If that word is not in the dictionary we send that word into the morfessor model to break that word in to the root word and inflection (morpheme segmentation).</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Then we get the root word and the inflected part from the morfessor output and check both the parts in relevant dictionaries. </a:t>
            </a:r>
            <a:endParaRPr sz="1400">
              <a:solidFill>
                <a:schemeClr val="dk1"/>
              </a:solidFill>
              <a:latin typeface="Barlow Medium"/>
              <a:ea typeface="Barlow Medium"/>
              <a:cs typeface="Barlow Medium"/>
              <a:sym typeface="Barlow Medium"/>
            </a:endParaRPr>
          </a:p>
          <a:p>
            <a:pPr indent="-317500" lvl="1" marL="9144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Check root part in master dictionary</a:t>
            </a:r>
            <a:endParaRPr sz="1400">
              <a:solidFill>
                <a:schemeClr val="dk1"/>
              </a:solidFill>
              <a:latin typeface="Barlow Medium"/>
              <a:ea typeface="Barlow Medium"/>
              <a:cs typeface="Barlow Medium"/>
              <a:sym typeface="Barlow Medium"/>
            </a:endParaRPr>
          </a:p>
          <a:p>
            <a:pPr indent="-317500" lvl="1" marL="9144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Check Inflected part in inflections dictionary with 5000 inflections</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If both the root part and the inflected part is in the relevant dictionaries we highlight that word in yellow color meaning that word might have some possibility of being a correct word ( close to 70%)</a:t>
            </a:r>
            <a:endParaRPr sz="1400">
              <a:solidFill>
                <a:schemeClr val="dk1"/>
              </a:solidFill>
              <a:latin typeface="Barlow Medium"/>
              <a:ea typeface="Barlow Medium"/>
              <a:cs typeface="Barlow Medium"/>
              <a:sym typeface="Barlow Medium"/>
            </a:endParaRPr>
          </a:p>
          <a:p>
            <a:pPr indent="0" lvl="0" marL="0" rtl="0" algn="l">
              <a:spcBef>
                <a:spcPts val="1600"/>
              </a:spcBef>
              <a:spcAft>
                <a:spcPts val="0"/>
              </a:spcAft>
              <a:buNone/>
            </a:pPr>
            <a:r>
              <a:t/>
            </a:r>
            <a:endParaRPr/>
          </a:p>
        </p:txBody>
      </p:sp>
      <p:sp>
        <p:nvSpPr>
          <p:cNvPr id="372" name="Google Shape;372;p5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78" name="Google Shape;378;p54"/>
          <p:cNvPicPr preferRelativeResize="0"/>
          <p:nvPr/>
        </p:nvPicPr>
        <p:blipFill>
          <a:blip r:embed="rId3">
            <a:alphaModFix/>
          </a:blip>
          <a:stretch>
            <a:fillRect/>
          </a:stretch>
        </p:blipFill>
        <p:spPr>
          <a:xfrm>
            <a:off x="-5" y="0"/>
            <a:ext cx="8570331" cy="4297875"/>
          </a:xfrm>
          <a:prstGeom prst="rect">
            <a:avLst/>
          </a:prstGeom>
          <a:noFill/>
          <a:ln>
            <a:noFill/>
          </a:ln>
        </p:spPr>
      </p:pic>
      <p:sp>
        <p:nvSpPr>
          <p:cNvPr id="379" name="Google Shape;379;p54"/>
          <p:cNvSpPr/>
          <p:nvPr/>
        </p:nvSpPr>
        <p:spPr>
          <a:xfrm>
            <a:off x="6875" y="4201450"/>
            <a:ext cx="5377200" cy="942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85" name="Google Shape;385;p55"/>
          <p:cNvPicPr preferRelativeResize="0"/>
          <p:nvPr/>
        </p:nvPicPr>
        <p:blipFill>
          <a:blip r:embed="rId3">
            <a:alphaModFix/>
          </a:blip>
          <a:stretch>
            <a:fillRect/>
          </a:stretch>
        </p:blipFill>
        <p:spPr>
          <a:xfrm>
            <a:off x="2058800" y="152400"/>
            <a:ext cx="5984710" cy="48387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Unicode Error Detector</a:t>
            </a:r>
            <a:endParaRPr/>
          </a:p>
        </p:txBody>
      </p:sp>
      <p:sp>
        <p:nvSpPr>
          <p:cNvPr id="391" name="Google Shape;391;p56"/>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Input text is cleaned using above mentioned Unicode cleaner component.</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When cleaning each word consisting with a unicode error can be identified. (Consisting of invisible character joiners such as zero width joiner (\u200d). )</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After cleaning if that word is identified as a correct word ( word is in the dictionary) word is underlined in purple color to show that there is a unicode error.</a:t>
            </a:r>
            <a:endParaRPr sz="1400">
              <a:solidFill>
                <a:schemeClr val="dk1"/>
              </a:solidFill>
              <a:latin typeface="Barlow Medium"/>
              <a:ea typeface="Barlow Medium"/>
              <a:cs typeface="Barlow Medium"/>
              <a:sym typeface="Barlow Medium"/>
            </a:endParaRPr>
          </a:p>
          <a:p>
            <a:pPr indent="-317500" lvl="0" marL="457200" rtl="0" algn="l">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When user clicks on that word, Unicode error is shown with invisible character and the cleaned and corrected word also shown as a suggestion</a:t>
            </a:r>
            <a:endParaRPr sz="1400">
              <a:solidFill>
                <a:schemeClr val="dk1"/>
              </a:solidFill>
              <a:latin typeface="Barlow Medium"/>
              <a:ea typeface="Barlow Medium"/>
              <a:cs typeface="Barlow Medium"/>
              <a:sym typeface="Barlow Medium"/>
            </a:endParaRPr>
          </a:p>
          <a:p>
            <a:pPr indent="0" lvl="0" marL="0" rtl="0" algn="l">
              <a:spcBef>
                <a:spcPts val="1600"/>
              </a:spcBef>
              <a:spcAft>
                <a:spcPts val="0"/>
              </a:spcAft>
              <a:buNone/>
            </a:pPr>
            <a:r>
              <a:t/>
            </a:r>
            <a:endParaRPr/>
          </a:p>
        </p:txBody>
      </p:sp>
      <p:sp>
        <p:nvSpPr>
          <p:cNvPr id="392" name="Google Shape;392;p5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98" name="Google Shape;398;p57"/>
          <p:cNvPicPr preferRelativeResize="0"/>
          <p:nvPr/>
        </p:nvPicPr>
        <p:blipFill>
          <a:blip r:embed="rId3">
            <a:alphaModFix/>
          </a:blip>
          <a:stretch>
            <a:fillRect/>
          </a:stretch>
        </p:blipFill>
        <p:spPr>
          <a:xfrm>
            <a:off x="0" y="0"/>
            <a:ext cx="9143999" cy="4200516"/>
          </a:xfrm>
          <a:prstGeom prst="rect">
            <a:avLst/>
          </a:prstGeom>
          <a:noFill/>
          <a:ln>
            <a:noFill/>
          </a:ln>
        </p:spPr>
      </p:pic>
      <p:sp>
        <p:nvSpPr>
          <p:cNvPr id="399" name="Google Shape;399;p57"/>
          <p:cNvSpPr/>
          <p:nvPr/>
        </p:nvSpPr>
        <p:spPr>
          <a:xfrm>
            <a:off x="6875" y="4201450"/>
            <a:ext cx="5377200" cy="942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All Underlined Word Types</a:t>
            </a:r>
            <a:endParaRPr/>
          </a:p>
        </p:txBody>
      </p:sp>
      <p:sp>
        <p:nvSpPr>
          <p:cNvPr id="405" name="Google Shape;405;p5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406" name="Google Shape;406;p58"/>
          <p:cNvGraphicFramePr/>
          <p:nvPr/>
        </p:nvGraphicFramePr>
        <p:xfrm>
          <a:off x="2089650" y="1837250"/>
          <a:ext cx="3000000" cy="3000000"/>
        </p:xfrm>
        <a:graphic>
          <a:graphicData uri="http://schemas.openxmlformats.org/drawingml/2006/table">
            <a:tbl>
              <a:tblPr>
                <a:noFill/>
                <a:tableStyleId>{E9A93703-A555-40AA-B217-51760272D46C}</a:tableStyleId>
              </a:tblPr>
              <a:tblGrid>
                <a:gridCol w="1910400"/>
                <a:gridCol w="1910400"/>
                <a:gridCol w="1910400"/>
              </a:tblGrid>
              <a:tr h="12700">
                <a:tc>
                  <a:txBody>
                    <a:bodyPr/>
                    <a:lstStyle/>
                    <a:p>
                      <a:pPr indent="0" lvl="0" marL="0" rtl="0" algn="just">
                        <a:lnSpc>
                          <a:spcPct val="150000"/>
                        </a:lnSpc>
                        <a:spcBef>
                          <a:spcPts val="0"/>
                        </a:spcBef>
                        <a:spcAft>
                          <a:spcPts val="0"/>
                        </a:spcAft>
                        <a:buNone/>
                      </a:pPr>
                      <a:r>
                        <a:rPr b="1" lang="en" sz="1200">
                          <a:latin typeface="Barlow"/>
                          <a:ea typeface="Barlow"/>
                          <a:cs typeface="Barlow"/>
                          <a:sym typeface="Barlow"/>
                        </a:rPr>
                        <a:t>Word Type</a:t>
                      </a:r>
                      <a:endParaRPr b="1" sz="1200">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b="1" lang="en" sz="1200">
                          <a:latin typeface="Barlow"/>
                          <a:ea typeface="Barlow"/>
                          <a:cs typeface="Barlow"/>
                          <a:sym typeface="Barlow"/>
                        </a:rPr>
                        <a:t>Underlined Color</a:t>
                      </a:r>
                      <a:endParaRPr b="1" sz="1200">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b="1" lang="en" sz="1200">
                          <a:latin typeface="Barlow"/>
                          <a:ea typeface="Barlow"/>
                          <a:cs typeface="Barlow"/>
                          <a:sym typeface="Barlow"/>
                        </a:rPr>
                        <a:t>Suggestions Available</a:t>
                      </a:r>
                      <a:endParaRPr b="1" sz="1200">
                        <a:latin typeface="Barlow"/>
                        <a:ea typeface="Barlow"/>
                        <a:cs typeface="Barlow"/>
                        <a:sym typeface="Barlow"/>
                      </a:endParaRPr>
                    </a:p>
                  </a:txBody>
                  <a:tcPr marT="63500" marB="63500" marR="63500" marL="63500"/>
                </a:tc>
              </a:tr>
              <a:tr h="12700">
                <a:tc>
                  <a:txBody>
                    <a:bodyPr/>
                    <a:lstStyle/>
                    <a:p>
                      <a:pPr indent="0" lvl="0" marL="0" rtl="0" algn="just">
                        <a:lnSpc>
                          <a:spcPct val="150000"/>
                        </a:lnSpc>
                        <a:spcBef>
                          <a:spcPts val="0"/>
                        </a:spcBef>
                        <a:spcAft>
                          <a:spcPts val="0"/>
                        </a:spcAft>
                        <a:buNone/>
                      </a:pPr>
                      <a:r>
                        <a:rPr lang="en" sz="1200">
                          <a:latin typeface="Barlow"/>
                          <a:ea typeface="Barlow"/>
                          <a:cs typeface="Barlow"/>
                          <a:sym typeface="Barlow"/>
                        </a:rPr>
                        <a:t>Incorrect</a:t>
                      </a:r>
                      <a:endParaRPr sz="1200">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b="1" lang="en" sz="1200">
                          <a:solidFill>
                            <a:srgbClr val="FF0000"/>
                          </a:solidFill>
                          <a:latin typeface="Barlow"/>
                          <a:ea typeface="Barlow"/>
                          <a:cs typeface="Barlow"/>
                          <a:sym typeface="Barlow"/>
                        </a:rPr>
                        <a:t>RED</a:t>
                      </a:r>
                      <a:endParaRPr b="1" sz="1200">
                        <a:solidFill>
                          <a:srgbClr val="FF0000"/>
                        </a:solidFill>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lang="en" sz="1200">
                          <a:latin typeface="Barlow"/>
                          <a:ea typeface="Barlow"/>
                          <a:cs typeface="Barlow"/>
                          <a:sym typeface="Barlow"/>
                        </a:rPr>
                        <a:t>YES</a:t>
                      </a:r>
                      <a:endParaRPr sz="1200">
                        <a:latin typeface="Barlow"/>
                        <a:ea typeface="Barlow"/>
                        <a:cs typeface="Barlow"/>
                        <a:sym typeface="Barlow"/>
                      </a:endParaRPr>
                    </a:p>
                  </a:txBody>
                  <a:tcPr marT="63500" marB="63500" marR="63500" marL="63500"/>
                </a:tc>
              </a:tr>
              <a:tr h="12700">
                <a:tc>
                  <a:txBody>
                    <a:bodyPr/>
                    <a:lstStyle/>
                    <a:p>
                      <a:pPr indent="0" lvl="0" marL="0" rtl="0" algn="just">
                        <a:lnSpc>
                          <a:spcPct val="150000"/>
                        </a:lnSpc>
                        <a:spcBef>
                          <a:spcPts val="0"/>
                        </a:spcBef>
                        <a:spcAft>
                          <a:spcPts val="0"/>
                        </a:spcAft>
                        <a:buNone/>
                      </a:pPr>
                      <a:r>
                        <a:rPr lang="en" sz="1200">
                          <a:latin typeface="Barlow"/>
                          <a:ea typeface="Barlow"/>
                          <a:cs typeface="Barlow"/>
                          <a:sym typeface="Barlow"/>
                        </a:rPr>
                        <a:t>Corrected</a:t>
                      </a:r>
                      <a:endParaRPr sz="1200">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b="1" lang="en" sz="1200">
                          <a:solidFill>
                            <a:srgbClr val="38761D"/>
                          </a:solidFill>
                          <a:latin typeface="Barlow"/>
                          <a:ea typeface="Barlow"/>
                          <a:cs typeface="Barlow"/>
                          <a:sym typeface="Barlow"/>
                        </a:rPr>
                        <a:t>GREEN</a:t>
                      </a:r>
                      <a:endParaRPr b="1" sz="1200">
                        <a:solidFill>
                          <a:srgbClr val="38761D"/>
                        </a:solidFill>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lang="en" sz="1200">
                          <a:latin typeface="Barlow"/>
                          <a:ea typeface="Barlow"/>
                          <a:cs typeface="Barlow"/>
                          <a:sym typeface="Barlow"/>
                        </a:rPr>
                        <a:t>NO</a:t>
                      </a:r>
                      <a:endParaRPr sz="1200">
                        <a:latin typeface="Barlow"/>
                        <a:ea typeface="Barlow"/>
                        <a:cs typeface="Barlow"/>
                        <a:sym typeface="Barlow"/>
                      </a:endParaRPr>
                    </a:p>
                  </a:txBody>
                  <a:tcPr marT="63500" marB="63500" marR="63500" marL="63500"/>
                </a:tc>
              </a:tr>
              <a:tr h="12700">
                <a:tc>
                  <a:txBody>
                    <a:bodyPr/>
                    <a:lstStyle/>
                    <a:p>
                      <a:pPr indent="0" lvl="0" marL="0" rtl="0" algn="just">
                        <a:lnSpc>
                          <a:spcPct val="150000"/>
                        </a:lnSpc>
                        <a:spcBef>
                          <a:spcPts val="0"/>
                        </a:spcBef>
                        <a:spcAft>
                          <a:spcPts val="0"/>
                        </a:spcAft>
                        <a:buNone/>
                      </a:pPr>
                      <a:r>
                        <a:rPr lang="en" sz="1200">
                          <a:latin typeface="Barlow"/>
                          <a:ea typeface="Barlow"/>
                          <a:cs typeface="Barlow"/>
                          <a:sym typeface="Barlow"/>
                        </a:rPr>
                        <a:t>Probably Correct</a:t>
                      </a:r>
                      <a:endParaRPr sz="1200">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b="1" lang="en" sz="1200">
                          <a:solidFill>
                            <a:srgbClr val="F1C232"/>
                          </a:solidFill>
                          <a:latin typeface="Barlow"/>
                          <a:ea typeface="Barlow"/>
                          <a:cs typeface="Barlow"/>
                          <a:sym typeface="Barlow"/>
                        </a:rPr>
                        <a:t>YELLOW</a:t>
                      </a:r>
                      <a:endParaRPr b="1" sz="1200">
                        <a:solidFill>
                          <a:srgbClr val="F1C232"/>
                        </a:solidFill>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lang="en" sz="1200">
                          <a:latin typeface="Barlow"/>
                          <a:ea typeface="Barlow"/>
                          <a:cs typeface="Barlow"/>
                          <a:sym typeface="Barlow"/>
                        </a:rPr>
                        <a:t>YES</a:t>
                      </a:r>
                      <a:endParaRPr sz="1200">
                        <a:latin typeface="Barlow"/>
                        <a:ea typeface="Barlow"/>
                        <a:cs typeface="Barlow"/>
                        <a:sym typeface="Barlow"/>
                      </a:endParaRPr>
                    </a:p>
                  </a:txBody>
                  <a:tcPr marT="63500" marB="63500" marR="63500" marL="63500"/>
                </a:tc>
              </a:tr>
              <a:tr h="12700">
                <a:tc>
                  <a:txBody>
                    <a:bodyPr/>
                    <a:lstStyle/>
                    <a:p>
                      <a:pPr indent="0" lvl="0" marL="0" rtl="0" algn="just">
                        <a:lnSpc>
                          <a:spcPct val="150000"/>
                        </a:lnSpc>
                        <a:spcBef>
                          <a:spcPts val="0"/>
                        </a:spcBef>
                        <a:spcAft>
                          <a:spcPts val="0"/>
                        </a:spcAft>
                        <a:buNone/>
                      </a:pPr>
                      <a:r>
                        <a:rPr lang="en" sz="1200">
                          <a:latin typeface="Barlow"/>
                          <a:ea typeface="Barlow"/>
                          <a:cs typeface="Barlow"/>
                          <a:sym typeface="Barlow"/>
                        </a:rPr>
                        <a:t>Unicode Error</a:t>
                      </a:r>
                      <a:endParaRPr sz="1200">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b="1" lang="en" sz="1200">
                          <a:solidFill>
                            <a:srgbClr val="9900FF"/>
                          </a:solidFill>
                          <a:latin typeface="Barlow"/>
                          <a:ea typeface="Barlow"/>
                          <a:cs typeface="Barlow"/>
                          <a:sym typeface="Barlow"/>
                        </a:rPr>
                        <a:t>PURPLE</a:t>
                      </a:r>
                      <a:endParaRPr b="1" sz="1200">
                        <a:solidFill>
                          <a:srgbClr val="9900FF"/>
                        </a:solidFill>
                        <a:latin typeface="Barlow"/>
                        <a:ea typeface="Barlow"/>
                        <a:cs typeface="Barlow"/>
                        <a:sym typeface="Barlow"/>
                      </a:endParaRPr>
                    </a:p>
                  </a:txBody>
                  <a:tcPr marT="63500" marB="63500" marR="63500" marL="63500"/>
                </a:tc>
                <a:tc>
                  <a:txBody>
                    <a:bodyPr/>
                    <a:lstStyle/>
                    <a:p>
                      <a:pPr indent="0" lvl="0" marL="0" rtl="0" algn="just">
                        <a:lnSpc>
                          <a:spcPct val="150000"/>
                        </a:lnSpc>
                        <a:spcBef>
                          <a:spcPts val="0"/>
                        </a:spcBef>
                        <a:spcAft>
                          <a:spcPts val="0"/>
                        </a:spcAft>
                        <a:buNone/>
                      </a:pPr>
                      <a:r>
                        <a:rPr lang="en" sz="1200">
                          <a:latin typeface="Barlow"/>
                          <a:ea typeface="Barlow"/>
                          <a:cs typeface="Barlow"/>
                          <a:sym typeface="Barlow"/>
                        </a:rPr>
                        <a:t>YES (Error fixed)</a:t>
                      </a:r>
                      <a:endParaRPr sz="1200">
                        <a:latin typeface="Barlow"/>
                        <a:ea typeface="Barlow"/>
                        <a:cs typeface="Barlow"/>
                        <a:sym typeface="Barlow"/>
                      </a:endParaRPr>
                    </a:p>
                  </a:txBody>
                  <a:tcPr marT="63500" marB="63500" marR="63500" marL="6350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9"/>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413" name="Google Shape;413;p5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14" name="Google Shape;414;p59"/>
          <p:cNvPicPr preferRelativeResize="0"/>
          <p:nvPr/>
        </p:nvPicPr>
        <p:blipFill>
          <a:blip r:embed="rId3">
            <a:alphaModFix/>
          </a:blip>
          <a:stretch>
            <a:fillRect/>
          </a:stretch>
        </p:blipFill>
        <p:spPr>
          <a:xfrm>
            <a:off x="0" y="0"/>
            <a:ext cx="9144000" cy="4287649"/>
          </a:xfrm>
          <a:prstGeom prst="rect">
            <a:avLst/>
          </a:prstGeom>
          <a:noFill/>
          <a:ln>
            <a:noFill/>
          </a:ln>
        </p:spPr>
      </p:pic>
      <p:sp>
        <p:nvSpPr>
          <p:cNvPr id="415" name="Google Shape;415;p59"/>
          <p:cNvSpPr/>
          <p:nvPr/>
        </p:nvSpPr>
        <p:spPr>
          <a:xfrm>
            <a:off x="0" y="4287650"/>
            <a:ext cx="5377200" cy="85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21" name="Google Shape;421;p60"/>
          <p:cNvPicPr preferRelativeResize="0"/>
          <p:nvPr/>
        </p:nvPicPr>
        <p:blipFill>
          <a:blip r:embed="rId3">
            <a:alphaModFix/>
          </a:blip>
          <a:stretch>
            <a:fillRect/>
          </a:stretch>
        </p:blipFill>
        <p:spPr>
          <a:xfrm>
            <a:off x="2046575" y="242250"/>
            <a:ext cx="5984710" cy="48387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Suggestion Generator</a:t>
            </a:r>
            <a:endParaRPr/>
          </a:p>
        </p:txBody>
      </p:sp>
      <p:sp>
        <p:nvSpPr>
          <p:cNvPr id="427" name="Google Shape;427;p61"/>
          <p:cNvSpPr txBox="1"/>
          <p:nvPr>
            <p:ph idx="1" type="body"/>
          </p:nvPr>
        </p:nvSpPr>
        <p:spPr>
          <a:xfrm>
            <a:off x="1549606" y="1328966"/>
            <a:ext cx="70857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Suggestion Generation</a:t>
            </a:r>
            <a:endParaRPr b="1" sz="1400"/>
          </a:p>
          <a:p>
            <a:pPr indent="0" lvl="0" marL="0" rtl="0" algn="l">
              <a:spcBef>
                <a:spcPts val="600"/>
              </a:spcBef>
              <a:spcAft>
                <a:spcPts val="0"/>
              </a:spcAft>
              <a:buNone/>
            </a:pPr>
            <a:r>
              <a:t/>
            </a:r>
            <a:endParaRPr b="1" sz="1400"/>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Most of the suggestion </a:t>
            </a:r>
            <a:r>
              <a:rPr lang="en" sz="1200">
                <a:solidFill>
                  <a:schemeClr val="dk1"/>
                </a:solidFill>
                <a:latin typeface="Barlow Medium"/>
                <a:ea typeface="Barlow Medium"/>
                <a:cs typeface="Barlow Medium"/>
                <a:sym typeface="Barlow Medium"/>
              </a:rPr>
              <a:t>generators</a:t>
            </a:r>
            <a:r>
              <a:rPr lang="en" sz="1200">
                <a:solidFill>
                  <a:schemeClr val="dk1"/>
                </a:solidFill>
                <a:latin typeface="Barlow Medium"/>
                <a:ea typeface="Barlow Medium"/>
                <a:cs typeface="Barlow Medium"/>
                <a:sym typeface="Barlow Medium"/>
              </a:rPr>
              <a:t> use minimum edit distance and n-gram based methodologies which consumes lot of time to generate suggestions.</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Instead of those traditional methods we trained a machine learning model to output the closest </a:t>
            </a:r>
            <a:r>
              <a:rPr lang="en" sz="1200">
                <a:solidFill>
                  <a:schemeClr val="dk1"/>
                </a:solidFill>
                <a:latin typeface="Barlow Medium"/>
                <a:ea typeface="Barlow Medium"/>
                <a:cs typeface="Barlow Medium"/>
                <a:sym typeface="Barlow Medium"/>
              </a:rPr>
              <a:t>syntactically similar words for a misspelled word</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An error model was developed in order to score the words based on factors like frequency, minimum edit distance and the type of spelling error to get the best suggestion</a:t>
            </a:r>
            <a:endParaRPr sz="1200">
              <a:solidFill>
                <a:schemeClr val="dk1"/>
              </a:solidFill>
              <a:latin typeface="Barlow Medium"/>
              <a:ea typeface="Barlow Medium"/>
              <a:cs typeface="Barlow Medium"/>
              <a:sym typeface="Barlow Medium"/>
            </a:endParaRPr>
          </a:p>
          <a:p>
            <a:pPr indent="0" lvl="0" marL="0" marR="0" rtl="0" algn="just">
              <a:lnSpc>
                <a:spcPct val="150000"/>
              </a:lnSpc>
              <a:spcBef>
                <a:spcPts val="1400"/>
              </a:spcBef>
              <a:spcAft>
                <a:spcPts val="1400"/>
              </a:spcAft>
              <a:buClr>
                <a:schemeClr val="dk1"/>
              </a:buClr>
              <a:buSzPts val="1100"/>
              <a:buFont typeface="Arial"/>
              <a:buNone/>
            </a:pPr>
            <a:r>
              <a:rPr lang="en" sz="1200">
                <a:solidFill>
                  <a:schemeClr val="dk1"/>
                </a:solidFill>
                <a:latin typeface="Raleway"/>
                <a:ea typeface="Raleway"/>
                <a:cs typeface="Raleway"/>
                <a:sym typeface="Raleway"/>
              </a:rPr>
              <a:t> </a:t>
            </a:r>
            <a:endParaRPr sz="1200">
              <a:solidFill>
                <a:schemeClr val="dk1"/>
              </a:solidFill>
              <a:latin typeface="Raleway"/>
              <a:ea typeface="Raleway"/>
              <a:cs typeface="Raleway"/>
              <a:sym typeface="Raleway"/>
            </a:endParaRPr>
          </a:p>
        </p:txBody>
      </p:sp>
      <p:sp>
        <p:nvSpPr>
          <p:cNvPr id="428" name="Google Shape;428;p6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34" name="Google Shape;434;p62"/>
          <p:cNvPicPr preferRelativeResize="0"/>
          <p:nvPr/>
        </p:nvPicPr>
        <p:blipFill>
          <a:blip r:embed="rId3">
            <a:alphaModFix/>
          </a:blip>
          <a:stretch>
            <a:fillRect/>
          </a:stretch>
        </p:blipFill>
        <p:spPr>
          <a:xfrm>
            <a:off x="1943100" y="57225"/>
            <a:ext cx="6335651" cy="50290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Research Objectives</a:t>
            </a:r>
            <a:endParaRPr/>
          </a:p>
        </p:txBody>
      </p:sp>
      <p:sp>
        <p:nvSpPr>
          <p:cNvPr id="126" name="Google Shape;126;p18"/>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600"/>
              </a:spcBef>
              <a:spcAft>
                <a:spcPts val="0"/>
              </a:spcAft>
              <a:buClr>
                <a:schemeClr val="dk1"/>
              </a:buClr>
              <a:buSzPts val="1200"/>
              <a:buFont typeface="Barlow Medium"/>
              <a:buChar char="●"/>
            </a:pPr>
            <a:r>
              <a:rPr b="1" lang="en" sz="1400"/>
              <a:t>Main goals</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Check the spelling of a given Sinhala document.</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latin typeface="Barlow Medium"/>
                <a:ea typeface="Barlow Medium"/>
                <a:cs typeface="Barlow Medium"/>
                <a:sym typeface="Barlow Medium"/>
              </a:rPr>
              <a:t>Provide suggestions of correct words to the words that are identified as misspelled by the system.</a:t>
            </a:r>
            <a:endParaRPr sz="1200">
              <a:latin typeface="Barlow Medium"/>
              <a:ea typeface="Barlow Medium"/>
              <a:cs typeface="Barlow Medium"/>
              <a:sym typeface="Barlow Medium"/>
            </a:endParaRPr>
          </a:p>
          <a:p>
            <a:pPr indent="-304800" lvl="0" marL="457200" rtl="0" algn="l">
              <a:lnSpc>
                <a:spcPct val="150000"/>
              </a:lnSpc>
              <a:spcBef>
                <a:spcPts val="0"/>
              </a:spcBef>
              <a:spcAft>
                <a:spcPts val="0"/>
              </a:spcAft>
              <a:buClr>
                <a:schemeClr val="dk1"/>
              </a:buClr>
              <a:buSzPts val="1200"/>
              <a:buFont typeface="Barlow Medium"/>
              <a:buChar char="●"/>
            </a:pPr>
            <a:r>
              <a:rPr b="1" lang="en" sz="1400"/>
              <a:t>Our main objectives </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Develop a complete noun morphology analyser for sinhala nouns using FOMA tool.</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Develop a Sinhala root words extractor.</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Generate a Sinhala dictionary of about 1 million spell corrected sinhala unique words</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Develop a word preprocessor.</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Develop data models for morpheme stemming and suggestions generating.</a:t>
            </a:r>
            <a:endParaRPr sz="1200">
              <a:solidFill>
                <a:schemeClr val="dk1"/>
              </a:solidFill>
              <a:latin typeface="Barlow Medium"/>
              <a:ea typeface="Barlow Medium"/>
              <a:cs typeface="Barlow Medium"/>
              <a:sym typeface="Barlow Medium"/>
            </a:endParaRPr>
          </a:p>
          <a:p>
            <a:pPr indent="-304800" lvl="0" marL="9144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Develop an interactive web application for spell checking using above resources.</a:t>
            </a:r>
            <a:endParaRPr sz="1200">
              <a:solidFill>
                <a:schemeClr val="dk1"/>
              </a:solidFill>
              <a:latin typeface="Barlow Medium"/>
              <a:ea typeface="Barlow Medium"/>
              <a:cs typeface="Barlow Medium"/>
              <a:sym typeface="Barlow Medium"/>
            </a:endParaRPr>
          </a:p>
        </p:txBody>
      </p:sp>
      <p:sp>
        <p:nvSpPr>
          <p:cNvPr id="127" name="Google Shape;127;p1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40" name="Google Shape;440;p6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Suggestion Generator Modules</a:t>
            </a:r>
            <a:endParaRPr/>
          </a:p>
        </p:txBody>
      </p:sp>
      <p:sp>
        <p:nvSpPr>
          <p:cNvPr id="441" name="Google Shape;441;p63"/>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t>Consist of 4 main modules</a:t>
            </a:r>
            <a:endParaRPr b="1" sz="1400"/>
          </a:p>
          <a:p>
            <a:pPr indent="0" lvl="0" marL="0" rtl="0" algn="l">
              <a:spcBef>
                <a:spcPts val="600"/>
              </a:spcBef>
              <a:spcAft>
                <a:spcPts val="0"/>
              </a:spcAft>
              <a:buNone/>
            </a:pPr>
            <a:r>
              <a:t/>
            </a:r>
            <a:endParaRPr b="1" sz="1400"/>
          </a:p>
          <a:p>
            <a:pPr indent="-317500" lvl="0" marL="457200" rtl="0" algn="l">
              <a:lnSpc>
                <a:spcPct val="150000"/>
              </a:lnSpc>
              <a:spcBef>
                <a:spcPts val="600"/>
              </a:spcBef>
              <a:spcAft>
                <a:spcPts val="0"/>
              </a:spcAft>
              <a:buClr>
                <a:srgbClr val="000000"/>
              </a:buClr>
              <a:buSzPts val="1400"/>
              <a:buChar char="●"/>
            </a:pPr>
            <a:r>
              <a:rPr lang="en" sz="1400">
                <a:solidFill>
                  <a:srgbClr val="000000"/>
                </a:solidFill>
              </a:rPr>
              <a:t>Fasttext based module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Permutation generation module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Split Word generation module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Error module</a:t>
            </a:r>
            <a:endParaRPr sz="140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47" name="Google Shape;447;p64"/>
          <p:cNvPicPr preferRelativeResize="0"/>
          <p:nvPr/>
        </p:nvPicPr>
        <p:blipFill>
          <a:blip r:embed="rId3">
            <a:alphaModFix/>
          </a:blip>
          <a:stretch>
            <a:fillRect/>
          </a:stretch>
        </p:blipFill>
        <p:spPr>
          <a:xfrm>
            <a:off x="2070850" y="179300"/>
            <a:ext cx="6163174" cy="4838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6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3" name="Google Shape;453;p6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Fasttext Module</a:t>
            </a:r>
            <a:endParaRPr/>
          </a:p>
        </p:txBody>
      </p:sp>
      <p:sp>
        <p:nvSpPr>
          <p:cNvPr id="454" name="Google Shape;454;p65"/>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100"/>
              <a:buFont typeface="Arial"/>
              <a:buNone/>
            </a:pPr>
            <a:r>
              <a:rPr b="1" lang="en" sz="1200">
                <a:solidFill>
                  <a:schemeClr val="dk1"/>
                </a:solidFill>
              </a:rPr>
              <a:t>Reasons for selecting fasttext model</a:t>
            </a:r>
            <a:endParaRPr b="1" sz="1200">
              <a:solidFill>
                <a:schemeClr val="dk1"/>
              </a:solidFill>
            </a:endParaRPr>
          </a:p>
          <a:p>
            <a:pPr indent="-304800" lvl="0" marL="457200" marR="0" rtl="0" algn="just">
              <a:lnSpc>
                <a:spcPct val="150000"/>
              </a:lnSpc>
              <a:spcBef>
                <a:spcPts val="140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Ability to generate word vectors for out of vocabulary words(misspelled words can be out of vocabulary)</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Ability to calculate nearest neighbors quickly for a given word</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Use of subword information which can improve the syntactic similarity of the words</a:t>
            </a:r>
            <a:endParaRPr>
              <a:latin typeface="Barlow Medium"/>
              <a:ea typeface="Barlow Medium"/>
              <a:cs typeface="Barlow Medium"/>
              <a:sym typeface="Barlow Medium"/>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0" name="Google Shape;460;p6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Fasttext Module</a:t>
            </a:r>
            <a:endParaRPr/>
          </a:p>
        </p:txBody>
      </p:sp>
      <p:sp>
        <p:nvSpPr>
          <p:cNvPr id="461" name="Google Shape;461;p66"/>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b="1" lang="en" sz="1400">
                <a:solidFill>
                  <a:schemeClr val="dk1"/>
                </a:solidFill>
              </a:rPr>
              <a:t>Data Preprocessing</a:t>
            </a:r>
            <a:endParaRPr b="1" sz="1400">
              <a:solidFill>
                <a:schemeClr val="dk1"/>
              </a:solidFill>
            </a:endParaRPr>
          </a:p>
          <a:p>
            <a:pPr indent="-304800" lvl="0" marL="457200" rtl="0" algn="just">
              <a:lnSpc>
                <a:spcPct val="150000"/>
              </a:lnSpc>
              <a:spcBef>
                <a:spcPts val="140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Used a text corpus which we created by collecting data from Sinhala monolingual corpus available on WMT19</a:t>
            </a:r>
            <a:endParaRPr sz="1200">
              <a:solidFill>
                <a:schemeClr val="dk1"/>
              </a:solidFill>
              <a:latin typeface="Barlow Medium"/>
              <a:ea typeface="Barlow Medium"/>
              <a:cs typeface="Barlow Medium"/>
              <a:sym typeface="Barlow Medium"/>
            </a:endParaRPr>
          </a:p>
          <a:p>
            <a:pPr indent="-304800" lvl="0" marL="45720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Tagged corpus available in the DMS also used to increase the word count. It also contained around 10M words.</a:t>
            </a:r>
            <a:endParaRPr sz="1200">
              <a:solidFill>
                <a:schemeClr val="dk1"/>
              </a:solidFill>
              <a:latin typeface="Barlow Medium"/>
              <a:ea typeface="Barlow Medium"/>
              <a:cs typeface="Barlow Medium"/>
              <a:sym typeface="Barlow Medium"/>
            </a:endParaRPr>
          </a:p>
          <a:p>
            <a:pPr indent="-304800" lvl="0" marL="457200" marR="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After filtering out the Sinhala words total word count was around 110M</a:t>
            </a:r>
            <a:endParaRPr>
              <a:latin typeface="Barlow Medium"/>
              <a:ea typeface="Barlow Medium"/>
              <a:cs typeface="Barlow Medium"/>
              <a:sym typeface="Barlow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67" name="Google Shape;467;p6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Fasttext Module</a:t>
            </a:r>
            <a:endParaRPr/>
          </a:p>
        </p:txBody>
      </p:sp>
      <p:sp>
        <p:nvSpPr>
          <p:cNvPr id="468" name="Google Shape;468;p67"/>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b="1" lang="en" sz="1800">
                <a:solidFill>
                  <a:schemeClr val="dk1"/>
                </a:solidFill>
              </a:rPr>
              <a:t>Model Selection</a:t>
            </a:r>
            <a:endParaRPr b="1" sz="1800">
              <a:solidFill>
                <a:schemeClr val="dk1"/>
              </a:solidFill>
            </a:endParaRPr>
          </a:p>
          <a:p>
            <a:pPr indent="-304800" lvl="0" marL="457200" rtl="0" algn="just">
              <a:lnSpc>
                <a:spcPct val="150000"/>
              </a:lnSpc>
              <a:spcBef>
                <a:spcPts val="140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2 unsupervised algorithms that can be used to generate word representation given a corpus.</a:t>
            </a:r>
            <a:endParaRPr sz="1200">
              <a:solidFill>
                <a:schemeClr val="dk1"/>
              </a:solidFill>
              <a:latin typeface="Barlow Medium"/>
              <a:ea typeface="Barlow Medium"/>
              <a:cs typeface="Barlow Medium"/>
              <a:sym typeface="Barlow Medium"/>
            </a:endParaRPr>
          </a:p>
          <a:p>
            <a:pPr indent="-304800" lvl="1" marL="91440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Cbow</a:t>
            </a:r>
            <a:endParaRPr sz="1200">
              <a:solidFill>
                <a:schemeClr val="dk1"/>
              </a:solidFill>
              <a:latin typeface="Barlow Medium"/>
              <a:ea typeface="Barlow Medium"/>
              <a:cs typeface="Barlow Medium"/>
              <a:sym typeface="Barlow Medium"/>
            </a:endParaRPr>
          </a:p>
          <a:p>
            <a:pPr indent="-304800" lvl="1" marL="91440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Skipgram</a:t>
            </a:r>
            <a:endParaRPr sz="1200">
              <a:solidFill>
                <a:schemeClr val="dk1"/>
              </a:solidFill>
              <a:latin typeface="Barlow Medium"/>
              <a:ea typeface="Barlow Medium"/>
              <a:cs typeface="Barlow Medium"/>
              <a:sym typeface="Barlow Medium"/>
            </a:endParaRPr>
          </a:p>
          <a:p>
            <a:pPr indent="-304800" lvl="0" marL="45720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Trained 2 models with default parameters using the 2 algorithms.</a:t>
            </a:r>
            <a:endParaRPr sz="1200">
              <a:solidFill>
                <a:schemeClr val="dk1"/>
              </a:solidFill>
              <a:latin typeface="Barlow Medium"/>
              <a:ea typeface="Barlow Medium"/>
              <a:cs typeface="Barlow Medium"/>
              <a:sym typeface="Barlow Medium"/>
            </a:endParaRPr>
          </a:p>
          <a:p>
            <a:pPr indent="0" lvl="0" marL="0" marR="0" rtl="0" algn="just">
              <a:lnSpc>
                <a:spcPct val="150000"/>
              </a:lnSpc>
              <a:spcBef>
                <a:spcPts val="0"/>
              </a:spcBef>
              <a:spcAft>
                <a:spcPts val="0"/>
              </a:spcAft>
              <a:buNone/>
            </a:pPr>
            <a:r>
              <a:rPr b="1" lang="en" sz="1800">
                <a:solidFill>
                  <a:schemeClr val="dk1"/>
                </a:solidFill>
              </a:rPr>
              <a:t>Model Training</a:t>
            </a:r>
            <a:endParaRPr b="1" sz="1800">
              <a:solidFill>
                <a:schemeClr val="dk1"/>
              </a:solidFill>
            </a:endParaRPr>
          </a:p>
          <a:p>
            <a:pPr indent="0" lvl="0" marL="0" marR="0" rtl="0" algn="just">
              <a:lnSpc>
                <a:spcPct val="150000"/>
              </a:lnSpc>
              <a:spcBef>
                <a:spcPts val="1400"/>
              </a:spcBef>
              <a:spcAft>
                <a:spcPts val="1400"/>
              </a:spcAft>
              <a:buNone/>
            </a:pPr>
            <a:r>
              <a:t/>
            </a:r>
            <a:endParaRPr b="1" sz="1800">
              <a:solidFill>
                <a:schemeClr val="dk1"/>
              </a:solidFill>
              <a:latin typeface="Times New Roman"/>
              <a:ea typeface="Times New Roman"/>
              <a:cs typeface="Times New Roman"/>
              <a:sym typeface="Times New Roman"/>
            </a:endParaRPr>
          </a:p>
        </p:txBody>
      </p:sp>
      <p:graphicFrame>
        <p:nvGraphicFramePr>
          <p:cNvPr id="469" name="Google Shape;469;p67"/>
          <p:cNvGraphicFramePr/>
          <p:nvPr/>
        </p:nvGraphicFramePr>
        <p:xfrm>
          <a:off x="2380625" y="3470450"/>
          <a:ext cx="3000000" cy="3000000"/>
        </p:xfrm>
        <a:graphic>
          <a:graphicData uri="http://schemas.openxmlformats.org/drawingml/2006/table">
            <a:tbl>
              <a:tblPr>
                <a:noFill/>
                <a:tableStyleId>{CC4C27EE-B163-482E-A35C-FC152BD205EA}</a:tableStyleId>
              </a:tblPr>
              <a:tblGrid>
                <a:gridCol w="2413000"/>
                <a:gridCol w="2413000"/>
              </a:tblGrid>
              <a:tr h="381000">
                <a:tc>
                  <a:txBody>
                    <a:bodyPr/>
                    <a:lstStyle/>
                    <a:p>
                      <a:pPr indent="0" lvl="0" marL="0" rtl="0" algn="l">
                        <a:spcBef>
                          <a:spcPts val="0"/>
                        </a:spcBef>
                        <a:spcAft>
                          <a:spcPts val="0"/>
                        </a:spcAft>
                        <a:buNone/>
                      </a:pPr>
                      <a:r>
                        <a:rPr lang="en" sz="1200">
                          <a:latin typeface="Barlow Medium"/>
                          <a:ea typeface="Barlow Medium"/>
                          <a:cs typeface="Barlow Medium"/>
                          <a:sym typeface="Barlow Medium"/>
                        </a:rPr>
                        <a:t>Parameter</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Changed Value</a:t>
                      </a:r>
                      <a:endParaRPr sz="1200">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None/>
                      </a:pPr>
                      <a:r>
                        <a:rPr lang="en" sz="1200">
                          <a:latin typeface="Barlow Medium"/>
                          <a:ea typeface="Barlow Medium"/>
                          <a:cs typeface="Barlow Medium"/>
                          <a:sym typeface="Barlow Medium"/>
                        </a:rPr>
                        <a:t>dim</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300</a:t>
                      </a:r>
                      <a:endParaRPr sz="1200">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None/>
                      </a:pPr>
                      <a:r>
                        <a:rPr lang="en" sz="1200">
                          <a:latin typeface="Barlow Medium"/>
                          <a:ea typeface="Barlow Medium"/>
                          <a:cs typeface="Barlow Medium"/>
                          <a:sym typeface="Barlow Medium"/>
                        </a:rPr>
                        <a:t>minn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2</a:t>
                      </a:r>
                      <a:endParaRPr sz="1200">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None/>
                      </a:pPr>
                      <a:r>
                        <a:rPr lang="en" sz="1200">
                          <a:latin typeface="Barlow Medium"/>
                          <a:ea typeface="Barlow Medium"/>
                          <a:cs typeface="Barlow Medium"/>
                          <a:sym typeface="Barlow Medium"/>
                        </a:rPr>
                        <a:t>maxn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7</a:t>
                      </a:r>
                      <a:endParaRPr sz="1200">
                        <a:latin typeface="Barlow Medium"/>
                        <a:ea typeface="Barlow Medium"/>
                        <a:cs typeface="Barlow Medium"/>
                        <a:sym typeface="Barlow Medium"/>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6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75" name="Google Shape;475;p68"/>
          <p:cNvPicPr preferRelativeResize="0"/>
          <p:nvPr/>
        </p:nvPicPr>
        <p:blipFill>
          <a:blip r:embed="rId3">
            <a:alphaModFix/>
          </a:blip>
          <a:stretch>
            <a:fillRect/>
          </a:stretch>
        </p:blipFill>
        <p:spPr>
          <a:xfrm>
            <a:off x="1936375" y="38100"/>
            <a:ext cx="6044449" cy="50654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6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81" name="Google Shape;481;p69"/>
          <p:cNvPicPr preferRelativeResize="0"/>
          <p:nvPr/>
        </p:nvPicPr>
        <p:blipFill>
          <a:blip r:embed="rId3">
            <a:alphaModFix/>
          </a:blip>
          <a:stretch>
            <a:fillRect/>
          </a:stretch>
        </p:blipFill>
        <p:spPr>
          <a:xfrm>
            <a:off x="2095500" y="192750"/>
            <a:ext cx="6135106" cy="483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7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87" name="Google Shape;487;p7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Permutation generation module</a:t>
            </a:r>
            <a:endParaRPr/>
          </a:p>
        </p:txBody>
      </p:sp>
      <p:sp>
        <p:nvSpPr>
          <p:cNvPr id="488" name="Google Shape;488;p70"/>
          <p:cNvSpPr txBox="1"/>
          <p:nvPr>
            <p:ph idx="1" type="body"/>
          </p:nvPr>
        </p:nvSpPr>
        <p:spPr>
          <a:xfrm>
            <a:off x="1556325" y="1349150"/>
            <a:ext cx="71238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sz="1800">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Barlow Medium"/>
              <a:buChar char="●"/>
            </a:pPr>
            <a:r>
              <a:rPr lang="en" sz="1200">
                <a:solidFill>
                  <a:schemeClr val="dk1"/>
                </a:solidFill>
                <a:latin typeface="Barlow Medium"/>
                <a:ea typeface="Barlow Medium"/>
                <a:cs typeface="Barlow Medium"/>
                <a:sym typeface="Barlow Medium"/>
              </a:rPr>
              <a:t>Spelling errors caused due to phonetic similarity of the letters can be considered as one of the most common types of spelling errors in the Sinhala language. Similar sounding groups of letters are as follows.</a:t>
            </a:r>
            <a:endParaRPr sz="1200">
              <a:solidFill>
                <a:schemeClr val="dk1"/>
              </a:solidFill>
              <a:latin typeface="Barlow Medium"/>
              <a:ea typeface="Barlow Medium"/>
              <a:cs typeface="Barlow Medium"/>
              <a:sym typeface="Barlow Medium"/>
            </a:endParaRPr>
          </a:p>
          <a:p>
            <a:pPr indent="0" lvl="0" marL="0" rtl="0" algn="just">
              <a:lnSpc>
                <a:spcPct val="150000"/>
              </a:lnSpc>
              <a:spcBef>
                <a:spcPts val="0"/>
              </a:spcBef>
              <a:spcAft>
                <a:spcPts val="0"/>
              </a:spcAft>
              <a:buNone/>
            </a:pPr>
            <a:r>
              <a:rPr b="1" lang="en" sz="1200">
                <a:solidFill>
                  <a:schemeClr val="dk1"/>
                </a:solidFill>
              </a:rPr>
              <a:t>{න,ණ} {ල, ළ} {ස, ශ, ෂ}  {ත, ථ} {බ, භ}  {ද, ධ} {ඳ, ද} {ට, ඨ} {ච, ඡ} {ජ} {ක, ඛ} {ග, ඝ} {ජ, ඣ} {ප, ඵ} {ඩ, ඪ}</a:t>
            </a:r>
            <a:r>
              <a:rPr lang="en" sz="1200">
                <a:solidFill>
                  <a:schemeClr val="dk1"/>
                </a:solidFill>
                <a:latin typeface="Barlow Medium"/>
                <a:ea typeface="Barlow Medium"/>
                <a:cs typeface="Barlow Medium"/>
                <a:sym typeface="Barlow Medium"/>
              </a:rPr>
              <a:t> </a:t>
            </a:r>
            <a:endParaRPr sz="1200">
              <a:solidFill>
                <a:schemeClr val="dk1"/>
              </a:solidFill>
              <a:latin typeface="Barlow Medium"/>
              <a:ea typeface="Barlow Medium"/>
              <a:cs typeface="Barlow Medium"/>
              <a:sym typeface="Barlow Medium"/>
            </a:endParaRPr>
          </a:p>
          <a:p>
            <a:pPr indent="-304800" lvl="0" marL="457200" rtl="0" algn="just">
              <a:lnSpc>
                <a:spcPct val="150000"/>
              </a:lnSpc>
              <a:spcBef>
                <a:spcPts val="0"/>
              </a:spcBef>
              <a:spcAft>
                <a:spcPts val="0"/>
              </a:spcAft>
              <a:buClr>
                <a:schemeClr val="dk1"/>
              </a:buClr>
              <a:buSzPts val="1200"/>
              <a:buFont typeface="Times New Roman"/>
              <a:buChar char="●"/>
            </a:pPr>
            <a:r>
              <a:rPr lang="en" sz="1200">
                <a:solidFill>
                  <a:schemeClr val="dk1"/>
                </a:solidFill>
                <a:latin typeface="Barlow Medium"/>
                <a:ea typeface="Barlow Medium"/>
                <a:cs typeface="Barlow Medium"/>
                <a:sym typeface="Barlow Medium"/>
              </a:rPr>
              <a:t>For example given the word </a:t>
            </a:r>
            <a:r>
              <a:rPr b="1" lang="en" sz="1200">
                <a:solidFill>
                  <a:schemeClr val="dk1"/>
                </a:solidFill>
              </a:rPr>
              <a:t>බල්ළා;</a:t>
            </a:r>
            <a:endParaRPr b="1" sz="1200">
              <a:solidFill>
                <a:schemeClr val="dk1"/>
              </a:solidFill>
            </a:endParaRPr>
          </a:p>
          <a:p>
            <a:pPr indent="-304800" lvl="0" marL="457200" rtl="0" algn="just">
              <a:lnSpc>
                <a:spcPct val="150000"/>
              </a:lnSpc>
              <a:spcBef>
                <a:spcPts val="0"/>
              </a:spcBef>
              <a:spcAft>
                <a:spcPts val="0"/>
              </a:spcAft>
              <a:buClr>
                <a:schemeClr val="dk1"/>
              </a:buClr>
              <a:buSzPts val="1200"/>
              <a:buFont typeface="Times New Roman"/>
              <a:buChar char="●"/>
            </a:pPr>
            <a:r>
              <a:rPr lang="en" sz="1200">
                <a:solidFill>
                  <a:schemeClr val="dk1"/>
                </a:solidFill>
                <a:latin typeface="Barlow Medium"/>
                <a:ea typeface="Barlow Medium"/>
                <a:cs typeface="Barlow Medium"/>
                <a:sym typeface="Barlow Medium"/>
              </a:rPr>
              <a:t>module will generate : </a:t>
            </a:r>
            <a:r>
              <a:rPr b="1" lang="en" sz="1200">
                <a:solidFill>
                  <a:schemeClr val="dk1"/>
                </a:solidFill>
              </a:rPr>
              <a:t>බල්ලා, බළ්ළා, භල්ළා, බළ්ලා, භල්ලා, භළ්ළා, භළ්ලා</a:t>
            </a:r>
            <a:endParaRPr b="1" sz="1200">
              <a:solidFill>
                <a:schemeClr val="dk1"/>
              </a:solidFill>
            </a:endParaRPr>
          </a:p>
          <a:p>
            <a:pPr indent="-304800" lvl="0" marL="45720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Generated permutations will be filtered by the spell corrected dictionary</a:t>
            </a:r>
            <a:endParaRPr sz="1200">
              <a:solidFill>
                <a:schemeClr val="dk1"/>
              </a:solidFill>
              <a:latin typeface="Barlow Medium"/>
              <a:ea typeface="Barlow Medium"/>
              <a:cs typeface="Barlow Medium"/>
              <a:sym typeface="Barlow Medium"/>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94" name="Google Shape;494;p71"/>
          <p:cNvPicPr preferRelativeResize="0"/>
          <p:nvPr/>
        </p:nvPicPr>
        <p:blipFill>
          <a:blip r:embed="rId3">
            <a:alphaModFix/>
          </a:blip>
          <a:stretch>
            <a:fillRect/>
          </a:stretch>
        </p:blipFill>
        <p:spPr>
          <a:xfrm>
            <a:off x="2035000" y="197225"/>
            <a:ext cx="6193537" cy="48387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0" name="Google Shape;500;p7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Split word </a:t>
            </a:r>
            <a:r>
              <a:rPr lang="en"/>
              <a:t>generation module</a:t>
            </a:r>
            <a:endParaRPr/>
          </a:p>
        </p:txBody>
      </p:sp>
      <p:sp>
        <p:nvSpPr>
          <p:cNvPr id="501" name="Google Shape;501;p72"/>
          <p:cNvSpPr txBox="1"/>
          <p:nvPr>
            <p:ph idx="1" type="body"/>
          </p:nvPr>
        </p:nvSpPr>
        <p:spPr>
          <a:xfrm>
            <a:off x="1556325" y="1349150"/>
            <a:ext cx="71238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b="1" sz="1800">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rgbClr val="000000"/>
              </a:buClr>
              <a:buSzPts val="1400"/>
              <a:buFont typeface="Barlow Medium"/>
              <a:buChar char="●"/>
            </a:pPr>
            <a:r>
              <a:rPr lang="en" sz="1200">
                <a:solidFill>
                  <a:schemeClr val="dk1"/>
                </a:solidFill>
                <a:latin typeface="Barlow Medium"/>
                <a:ea typeface="Barlow Medium"/>
                <a:cs typeface="Barlow Medium"/>
                <a:sym typeface="Barlow Medium"/>
              </a:rPr>
              <a:t>Most of the time when users type something they tend to forget to insert a space between two words.</a:t>
            </a:r>
            <a:endParaRPr sz="1200">
              <a:solidFill>
                <a:schemeClr val="dk1"/>
              </a:solidFill>
              <a:latin typeface="Barlow Medium"/>
              <a:ea typeface="Barlow Medium"/>
              <a:cs typeface="Barlow Medium"/>
              <a:sym typeface="Barlow Medium"/>
            </a:endParaRPr>
          </a:p>
          <a:p>
            <a:pPr indent="-304800" lvl="0" marL="45720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Although the two words are correct separately the spell checker detects the word as an incorrect word due to missing space.</a:t>
            </a:r>
            <a:endParaRPr sz="1200">
              <a:solidFill>
                <a:schemeClr val="dk1"/>
              </a:solidFill>
              <a:latin typeface="Barlow Medium"/>
              <a:ea typeface="Barlow Medium"/>
              <a:cs typeface="Barlow Medium"/>
              <a:sym typeface="Barlow Medium"/>
            </a:endParaRPr>
          </a:p>
          <a:p>
            <a:pPr indent="-304800" lvl="0" marL="45720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So this module tries to split a given misspelled word into 2 correctly spell words.</a:t>
            </a:r>
            <a:endParaRPr sz="1200">
              <a:solidFill>
                <a:schemeClr val="dk1"/>
              </a:solidFill>
              <a:latin typeface="Barlow Medium"/>
              <a:ea typeface="Barlow Medium"/>
              <a:cs typeface="Barlow Medium"/>
              <a:sym typeface="Barlow Medium"/>
            </a:endParaRPr>
          </a:p>
          <a:p>
            <a:pPr indent="-304800" lvl="0" marL="457200" rtl="0" algn="just">
              <a:lnSpc>
                <a:spcPct val="150000"/>
              </a:lnSpc>
              <a:spcBef>
                <a:spcPts val="0"/>
              </a:spcBef>
              <a:spcAft>
                <a:spcPts val="0"/>
              </a:spcAft>
              <a:buClr>
                <a:schemeClr val="dk1"/>
              </a:buClr>
              <a:buSzPts val="1200"/>
              <a:buFont typeface="Times New Roman"/>
              <a:buChar char="●"/>
            </a:pPr>
            <a:r>
              <a:rPr lang="en" sz="1200">
                <a:solidFill>
                  <a:schemeClr val="dk1"/>
                </a:solidFill>
                <a:latin typeface="Barlow Medium"/>
                <a:ea typeface="Barlow Medium"/>
                <a:cs typeface="Barlow Medium"/>
                <a:sym typeface="Barlow Medium"/>
              </a:rPr>
              <a:t>As an example given the misspelled word </a:t>
            </a:r>
            <a:r>
              <a:rPr b="1" lang="en" sz="1200">
                <a:solidFill>
                  <a:srgbClr val="1C1E29"/>
                </a:solidFill>
              </a:rPr>
              <a:t>අංගසම්පූර්ණඅකාර්යක්ෂම</a:t>
            </a:r>
            <a:r>
              <a:rPr lang="en" sz="1200">
                <a:solidFill>
                  <a:srgbClr val="1C1E29"/>
                </a:solidFill>
                <a:latin typeface="Barlow Medium"/>
                <a:ea typeface="Barlow Medium"/>
                <a:cs typeface="Barlow Medium"/>
                <a:sym typeface="Barlow Medium"/>
              </a:rPr>
              <a:t>, the module should split it into 2 correctly spelled words as </a:t>
            </a:r>
            <a:r>
              <a:rPr b="1" lang="en" sz="1200">
                <a:solidFill>
                  <a:srgbClr val="1C1E29"/>
                </a:solidFill>
              </a:rPr>
              <a:t>අංගසම්පූර්ණ </a:t>
            </a:r>
            <a:r>
              <a:rPr lang="en" sz="1200">
                <a:solidFill>
                  <a:srgbClr val="1C1E29"/>
                </a:solidFill>
                <a:latin typeface="Barlow Medium"/>
                <a:ea typeface="Barlow Medium"/>
                <a:cs typeface="Barlow Medium"/>
                <a:sym typeface="Barlow Medium"/>
              </a:rPr>
              <a:t>and </a:t>
            </a:r>
            <a:r>
              <a:rPr b="1" lang="en" sz="1200">
                <a:solidFill>
                  <a:srgbClr val="1C1E29"/>
                </a:solidFill>
              </a:rPr>
              <a:t>අකාර්යක්ෂම</a:t>
            </a:r>
            <a:r>
              <a:rPr lang="en" sz="1200">
                <a:solidFill>
                  <a:srgbClr val="1C1E29"/>
                </a:solidFill>
                <a:latin typeface="Barlow Medium"/>
                <a:ea typeface="Barlow Medium"/>
                <a:cs typeface="Barlow Medium"/>
                <a:sym typeface="Barlow Medium"/>
              </a:rPr>
              <a:t>.</a:t>
            </a:r>
            <a:endParaRPr sz="1200">
              <a:solidFill>
                <a:srgbClr val="1C1E29"/>
              </a:solidFill>
              <a:latin typeface="Barlow Medium"/>
              <a:ea typeface="Barlow Medium"/>
              <a:cs typeface="Barlow Medium"/>
              <a:sym typeface="Barlow Medium"/>
            </a:endParaRPr>
          </a:p>
          <a:p>
            <a:pPr indent="-304800" lvl="0" marL="457200" rtl="0" algn="just">
              <a:lnSpc>
                <a:spcPct val="150000"/>
              </a:lnSpc>
              <a:spcBef>
                <a:spcPts val="0"/>
              </a:spcBef>
              <a:spcAft>
                <a:spcPts val="0"/>
              </a:spcAft>
              <a:buClr>
                <a:srgbClr val="1C1E29"/>
              </a:buClr>
              <a:buSzPts val="1200"/>
              <a:buFont typeface="Barlow Medium"/>
              <a:buChar char="●"/>
            </a:pPr>
            <a:r>
              <a:rPr lang="en" sz="1200">
                <a:solidFill>
                  <a:schemeClr val="dk1"/>
                </a:solidFill>
                <a:latin typeface="Barlow Medium"/>
                <a:ea typeface="Barlow Medium"/>
                <a:cs typeface="Barlow Medium"/>
                <a:sym typeface="Barlow Medium"/>
              </a:rPr>
              <a:t>Module uses nearest-neighbor output words from the fasttext model. </a:t>
            </a:r>
            <a:endParaRPr sz="1200">
              <a:solidFill>
                <a:srgbClr val="1C1E29"/>
              </a:solidFill>
              <a:latin typeface="Barlow Medium"/>
              <a:ea typeface="Barlow Medium"/>
              <a:cs typeface="Barlow Medium"/>
              <a:sym typeface="Barlow Medium"/>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RELATED WORK</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7" name="Google Shape;507;p7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Error Module</a:t>
            </a:r>
            <a:endParaRPr/>
          </a:p>
        </p:txBody>
      </p:sp>
      <p:sp>
        <p:nvSpPr>
          <p:cNvPr id="508" name="Google Shape;508;p73"/>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In order to identify the most common spelling mistakes, a test set of 457 words were chosen randomly</a:t>
            </a:r>
            <a:endParaRPr sz="1200">
              <a:solidFill>
                <a:schemeClr val="dk1"/>
              </a:solidFill>
              <a:latin typeface="Barlow Medium"/>
              <a:ea typeface="Barlow Medium"/>
              <a:cs typeface="Barlow Medium"/>
              <a:sym typeface="Barlow Medium"/>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graphicFrame>
        <p:nvGraphicFramePr>
          <p:cNvPr id="509" name="Google Shape;509;p73"/>
          <p:cNvGraphicFramePr/>
          <p:nvPr/>
        </p:nvGraphicFramePr>
        <p:xfrm>
          <a:off x="1479675" y="2066575"/>
          <a:ext cx="3000000" cy="3000000"/>
        </p:xfrm>
        <a:graphic>
          <a:graphicData uri="http://schemas.openxmlformats.org/drawingml/2006/table">
            <a:tbl>
              <a:tblPr>
                <a:noFill/>
                <a:tableStyleId>{CC4C27EE-B163-482E-A35C-FC152BD205EA}</a:tableStyleId>
              </a:tblPr>
              <a:tblGrid>
                <a:gridCol w="2413000"/>
                <a:gridCol w="2413000"/>
                <a:gridCol w="2413000"/>
              </a:tblGrid>
              <a:tr h="100000">
                <a:tc>
                  <a:txBody>
                    <a:bodyPr/>
                    <a:lstStyle/>
                    <a:p>
                      <a:pPr indent="0" lvl="0" marL="0" rtl="0" algn="l">
                        <a:spcBef>
                          <a:spcPts val="0"/>
                        </a:spcBef>
                        <a:spcAft>
                          <a:spcPts val="0"/>
                        </a:spcAft>
                        <a:buNone/>
                      </a:pPr>
                      <a:r>
                        <a:rPr b="1" lang="en">
                          <a:latin typeface="Barlow"/>
                          <a:ea typeface="Barlow"/>
                          <a:cs typeface="Barlow"/>
                          <a:sym typeface="Barlow"/>
                        </a:rPr>
                        <a:t>Error</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a:latin typeface="Barlow"/>
                          <a:ea typeface="Barlow"/>
                          <a:cs typeface="Barlow"/>
                          <a:sym typeface="Barlow"/>
                        </a:rPr>
                        <a:t>Count</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a:latin typeface="Barlow"/>
                          <a:ea typeface="Barlow"/>
                          <a:cs typeface="Barlow"/>
                          <a:sym typeface="Barlow"/>
                        </a:rPr>
                        <a:t>Percentage</a:t>
                      </a:r>
                      <a:endParaRPr b="1">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
                          <a:latin typeface="Barlow Medium"/>
                          <a:ea typeface="Barlow Medium"/>
                          <a:cs typeface="Barlow Medium"/>
                          <a:sym typeface="Barlow Medium"/>
                        </a:rPr>
                        <a:t>Nana Lala Error </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a:latin typeface="Barlow Medium"/>
                          <a:ea typeface="Barlow Medium"/>
                          <a:cs typeface="Barlow Medium"/>
                          <a:sym typeface="Barlow Medium"/>
                        </a:rPr>
                        <a:t>148</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a:latin typeface="Barlow Medium"/>
                          <a:ea typeface="Barlow Medium"/>
                          <a:cs typeface="Barlow Medium"/>
                          <a:sym typeface="Barlow Medium"/>
                        </a:rPr>
                        <a:t>32.2%</a:t>
                      </a:r>
                      <a:endParaRPr>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None/>
                      </a:pPr>
                      <a:r>
                        <a:rPr lang="en">
                          <a:latin typeface="Barlow Medium"/>
                          <a:ea typeface="Barlow Medium"/>
                          <a:cs typeface="Barlow Medium"/>
                          <a:sym typeface="Barlow Medium"/>
                        </a:rPr>
                        <a:t>Ispili Papili Missing Error</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a:latin typeface="Barlow Medium"/>
                          <a:ea typeface="Barlow Medium"/>
                          <a:cs typeface="Barlow Medium"/>
                          <a:sym typeface="Barlow Medium"/>
                        </a:rPr>
                        <a:t>135</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a:latin typeface="Barlow Medium"/>
                          <a:ea typeface="Barlow Medium"/>
                          <a:cs typeface="Barlow Medium"/>
                          <a:sym typeface="Barlow Medium"/>
                        </a:rPr>
                        <a:t>29.5%</a:t>
                      </a:r>
                      <a:endParaRPr>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None/>
                      </a:pPr>
                      <a:r>
                        <a:rPr lang="en">
                          <a:latin typeface="Barlow Medium"/>
                          <a:ea typeface="Barlow Medium"/>
                          <a:cs typeface="Barlow Medium"/>
                          <a:sym typeface="Barlow Medium"/>
                        </a:rPr>
                        <a:t>Joiner Missing Error</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a:latin typeface="Barlow Medium"/>
                          <a:ea typeface="Barlow Medium"/>
                          <a:cs typeface="Barlow Medium"/>
                          <a:sym typeface="Barlow Medium"/>
                        </a:rPr>
                        <a:t>58</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a:latin typeface="Barlow Medium"/>
                          <a:ea typeface="Barlow Medium"/>
                          <a:cs typeface="Barlow Medium"/>
                          <a:sym typeface="Barlow Medium"/>
                        </a:rPr>
                        <a:t>12.5%</a:t>
                      </a:r>
                      <a:endParaRPr>
                        <a:latin typeface="Barlow Medium"/>
                        <a:ea typeface="Barlow Medium"/>
                        <a:cs typeface="Barlow Medium"/>
                        <a:sym typeface="Barlow Medium"/>
                      </a:endParaRPr>
                    </a:p>
                  </a:txBody>
                  <a:tcPr marT="91425" marB="91425" marR="91425" marL="91425"/>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15" name="Google Shape;515;p74"/>
          <p:cNvSpPr txBox="1"/>
          <p:nvPr>
            <p:ph idx="4294967295"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Error Module</a:t>
            </a:r>
            <a:endParaRPr/>
          </a:p>
        </p:txBody>
      </p:sp>
      <p:graphicFrame>
        <p:nvGraphicFramePr>
          <p:cNvPr id="516" name="Google Shape;516;p74"/>
          <p:cNvGraphicFramePr/>
          <p:nvPr/>
        </p:nvGraphicFramePr>
        <p:xfrm>
          <a:off x="2223125" y="69315"/>
          <a:ext cx="3000000" cy="3000000"/>
        </p:xfrm>
        <a:graphic>
          <a:graphicData uri="http://schemas.openxmlformats.org/drawingml/2006/table">
            <a:tbl>
              <a:tblPr>
                <a:noFill/>
                <a:tableStyleId>{CC4C27EE-B163-482E-A35C-FC152BD205EA}</a:tableStyleId>
              </a:tblPr>
              <a:tblGrid>
                <a:gridCol w="1215875"/>
                <a:gridCol w="1215875"/>
                <a:gridCol w="1215875"/>
                <a:gridCol w="1215875"/>
                <a:gridCol w="1215875"/>
              </a:tblGrid>
              <a:tr h="380425">
                <a:tc>
                  <a:txBody>
                    <a:bodyPr/>
                    <a:lstStyle/>
                    <a:p>
                      <a:pPr indent="0" lvl="0" marL="0" rtl="0" algn="l">
                        <a:spcBef>
                          <a:spcPts val="0"/>
                        </a:spcBef>
                        <a:spcAft>
                          <a:spcPts val="0"/>
                        </a:spcAft>
                        <a:buNone/>
                      </a:pPr>
                      <a:r>
                        <a:rPr b="1" lang="en">
                          <a:latin typeface="Barlow"/>
                          <a:ea typeface="Barlow"/>
                          <a:cs typeface="Barlow"/>
                          <a:sym typeface="Barlow"/>
                        </a:rPr>
                        <a:t>Edit Distance</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a:latin typeface="Barlow"/>
                          <a:ea typeface="Barlow"/>
                          <a:cs typeface="Barlow"/>
                          <a:sym typeface="Barlow"/>
                        </a:rPr>
                        <a:t>Count</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a:latin typeface="Barlow"/>
                          <a:ea typeface="Barlow"/>
                          <a:cs typeface="Barlow"/>
                          <a:sym typeface="Barlow"/>
                        </a:rPr>
                        <a:t>Percentage</a:t>
                      </a:r>
                      <a:endParaRPr b="1">
                        <a:latin typeface="Barlow"/>
                        <a:ea typeface="Barlow"/>
                        <a:cs typeface="Barlow"/>
                        <a:sym typeface="Barlow"/>
                      </a:endParaRPr>
                    </a:p>
                  </a:txBody>
                  <a:tcPr marT="91425" marB="91425" marR="91425" marL="91425"/>
                </a:tc>
                <a:tc gridSpan="2">
                  <a:txBody>
                    <a:bodyPr/>
                    <a:lstStyle/>
                    <a:p>
                      <a:pPr indent="0" lvl="0" marL="0" rtl="0" algn="l">
                        <a:spcBef>
                          <a:spcPts val="0"/>
                        </a:spcBef>
                        <a:spcAft>
                          <a:spcPts val="0"/>
                        </a:spcAft>
                        <a:buNone/>
                      </a:pPr>
                      <a:r>
                        <a:t/>
                      </a:r>
                      <a:endParaRPr b="1">
                        <a:latin typeface="Barlow"/>
                        <a:ea typeface="Barlow"/>
                        <a:cs typeface="Barlow"/>
                        <a:sym typeface="Barlow"/>
                      </a:endParaRPr>
                    </a:p>
                  </a:txBody>
                  <a:tcPr marT="91425" marB="91425" marR="91425" marL="91425"/>
                </a:tc>
                <a:tc hMerge="1"/>
              </a:tr>
              <a:tr h="380425">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1</a:t>
                      </a:r>
                      <a:endParaRPr sz="1200">
                        <a:latin typeface="Barlow Medium"/>
                        <a:ea typeface="Barlow Medium"/>
                        <a:cs typeface="Barlow Medium"/>
                        <a:sym typeface="Barlow Medium"/>
                      </a:endParaRPr>
                    </a:p>
                  </a:txBody>
                  <a:tcPr marT="91425" marB="91425" marR="91425" marL="91425"/>
                </a:tc>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312</a:t>
                      </a:r>
                      <a:endParaRPr sz="1200">
                        <a:latin typeface="Barlow Medium"/>
                        <a:ea typeface="Barlow Medium"/>
                        <a:cs typeface="Barlow Medium"/>
                        <a:sym typeface="Barlow Medium"/>
                      </a:endParaRPr>
                    </a:p>
                  </a:txBody>
                  <a:tcPr marT="91425" marB="91425" marR="91425" marL="91425"/>
                </a:tc>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68%</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Insertion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80</a:t>
                      </a:r>
                      <a:endParaRPr sz="1200">
                        <a:latin typeface="Barlow Medium"/>
                        <a:ea typeface="Barlow Medium"/>
                        <a:cs typeface="Barlow Medium"/>
                        <a:sym typeface="Barlow Medium"/>
                      </a:endParaRPr>
                    </a:p>
                  </a:txBody>
                  <a:tcPr marT="91425" marB="91425" marR="91425" marL="91425"/>
                </a:tc>
              </a:tr>
              <a:tr h="380425">
                <a:tc vMerge="1"/>
                <a:tc vMerge="1"/>
                <a:tc vMerge="1"/>
                <a:tc>
                  <a:txBody>
                    <a:bodyPr/>
                    <a:lstStyle/>
                    <a:p>
                      <a:pPr indent="0" lvl="0" marL="0" rtl="0" algn="l">
                        <a:spcBef>
                          <a:spcPts val="0"/>
                        </a:spcBef>
                        <a:spcAft>
                          <a:spcPts val="0"/>
                        </a:spcAft>
                        <a:buNone/>
                      </a:pPr>
                      <a:r>
                        <a:rPr lang="en" sz="1200">
                          <a:latin typeface="Barlow Medium"/>
                          <a:ea typeface="Barlow Medium"/>
                          <a:cs typeface="Barlow Medium"/>
                          <a:sym typeface="Barlow Medium"/>
                        </a:rPr>
                        <a:t>Deletion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7</a:t>
                      </a:r>
                      <a:endParaRPr sz="1200">
                        <a:latin typeface="Barlow Medium"/>
                        <a:ea typeface="Barlow Medium"/>
                        <a:cs typeface="Barlow Medium"/>
                        <a:sym typeface="Barlow Medium"/>
                      </a:endParaRPr>
                    </a:p>
                  </a:txBody>
                  <a:tcPr marT="91425" marB="91425" marR="91425" marL="91425"/>
                </a:tc>
              </a:tr>
              <a:tr h="346300">
                <a:tc vMerge="1"/>
                <a:tc vMerge="1"/>
                <a:tc vMerge="1"/>
                <a:tc>
                  <a:txBody>
                    <a:bodyPr/>
                    <a:lstStyle/>
                    <a:p>
                      <a:pPr indent="0" lvl="0" marL="0" rtl="0" algn="l">
                        <a:spcBef>
                          <a:spcPts val="0"/>
                        </a:spcBef>
                        <a:spcAft>
                          <a:spcPts val="0"/>
                        </a:spcAft>
                        <a:buNone/>
                      </a:pPr>
                      <a:r>
                        <a:rPr lang="en" sz="1200">
                          <a:latin typeface="Barlow Medium"/>
                          <a:ea typeface="Barlow Medium"/>
                          <a:cs typeface="Barlow Medium"/>
                          <a:sym typeface="Barlow Medium"/>
                        </a:rPr>
                        <a:t>Substitution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225</a:t>
                      </a:r>
                      <a:endParaRPr sz="1200">
                        <a:latin typeface="Barlow Medium"/>
                        <a:ea typeface="Barlow Medium"/>
                        <a:cs typeface="Barlow Medium"/>
                        <a:sym typeface="Barlow Medium"/>
                      </a:endParaRPr>
                    </a:p>
                  </a:txBody>
                  <a:tcPr marT="91425" marB="91425" marR="91425" marL="91425"/>
                </a:tc>
              </a:tr>
              <a:tr h="346300">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2</a:t>
                      </a:r>
                      <a:endParaRPr sz="1200">
                        <a:latin typeface="Barlow Medium"/>
                        <a:ea typeface="Barlow Medium"/>
                        <a:cs typeface="Barlow Medium"/>
                        <a:sym typeface="Barlow Medium"/>
                      </a:endParaRPr>
                    </a:p>
                  </a:txBody>
                  <a:tcPr marT="91425" marB="91425" marR="91425" marL="91425"/>
                </a:tc>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100</a:t>
                      </a:r>
                      <a:endParaRPr sz="1200">
                        <a:latin typeface="Barlow Medium"/>
                        <a:ea typeface="Barlow Medium"/>
                        <a:cs typeface="Barlow Medium"/>
                        <a:sym typeface="Barlow Medium"/>
                      </a:endParaRPr>
                    </a:p>
                  </a:txBody>
                  <a:tcPr marT="91425" marB="91425" marR="91425" marL="91425"/>
                </a:tc>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21%</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insertion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25</a:t>
                      </a:r>
                      <a:endParaRPr sz="1200">
                        <a:latin typeface="Barlow Medium"/>
                        <a:ea typeface="Barlow Medium"/>
                        <a:cs typeface="Barlow Medium"/>
                        <a:sym typeface="Barlow Medium"/>
                      </a:endParaRPr>
                    </a:p>
                  </a:txBody>
                  <a:tcPr marT="91425" marB="91425" marR="91425" marL="91425"/>
                </a:tc>
              </a:tr>
              <a:tr h="346300">
                <a:tc vMerge="1"/>
                <a:tc vMerge="1"/>
                <a:tc vMerge="1"/>
                <a:tc>
                  <a:txBody>
                    <a:bodyPr/>
                    <a:lstStyle/>
                    <a:p>
                      <a:pPr indent="0" lvl="0" marL="0" rtl="0" algn="l">
                        <a:spcBef>
                          <a:spcPts val="0"/>
                        </a:spcBef>
                        <a:spcAft>
                          <a:spcPts val="0"/>
                        </a:spcAft>
                        <a:buNone/>
                      </a:pPr>
                      <a:r>
                        <a:rPr lang="en" sz="1200">
                          <a:latin typeface="Barlow Medium"/>
                          <a:ea typeface="Barlow Medium"/>
                          <a:cs typeface="Barlow Medium"/>
                          <a:sym typeface="Barlow Medium"/>
                        </a:rPr>
                        <a:t>Deletion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20</a:t>
                      </a:r>
                      <a:endParaRPr sz="1200">
                        <a:latin typeface="Barlow Medium"/>
                        <a:ea typeface="Barlow Medium"/>
                        <a:cs typeface="Barlow Medium"/>
                        <a:sym typeface="Barlow Medium"/>
                      </a:endParaRPr>
                    </a:p>
                  </a:txBody>
                  <a:tcPr marT="91425" marB="91425" marR="91425" marL="91425"/>
                </a:tc>
              </a:tr>
              <a:tr h="346300">
                <a:tc vMerge="1"/>
                <a:tc vMerge="1"/>
                <a:tc vMerge="1"/>
                <a:tc>
                  <a:txBody>
                    <a:bodyPr/>
                    <a:lstStyle/>
                    <a:p>
                      <a:pPr indent="0" lvl="0" marL="0" rtl="0" algn="l">
                        <a:spcBef>
                          <a:spcPts val="0"/>
                        </a:spcBef>
                        <a:spcAft>
                          <a:spcPts val="0"/>
                        </a:spcAft>
                        <a:buNone/>
                      </a:pPr>
                      <a:r>
                        <a:rPr lang="en" sz="1200">
                          <a:latin typeface="Barlow Medium"/>
                          <a:ea typeface="Barlow Medium"/>
                          <a:cs typeface="Barlow Medium"/>
                          <a:sym typeface="Barlow Medium"/>
                        </a:rPr>
                        <a:t>Substitution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55</a:t>
                      </a:r>
                      <a:endParaRPr sz="1200">
                        <a:latin typeface="Barlow Medium"/>
                        <a:ea typeface="Barlow Medium"/>
                        <a:cs typeface="Barlow Medium"/>
                        <a:sym typeface="Barlow Medium"/>
                      </a:endParaRPr>
                    </a:p>
                  </a:txBody>
                  <a:tcPr marT="91425" marB="91425" marR="91425" marL="91425"/>
                </a:tc>
              </a:tr>
              <a:tr h="346300">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3</a:t>
                      </a:r>
                      <a:endParaRPr sz="1200">
                        <a:latin typeface="Barlow Medium"/>
                        <a:ea typeface="Barlow Medium"/>
                        <a:cs typeface="Barlow Medium"/>
                        <a:sym typeface="Barlow Medium"/>
                      </a:endParaRPr>
                    </a:p>
                  </a:txBody>
                  <a:tcPr marT="91425" marB="91425" marR="91425" marL="91425"/>
                </a:tc>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22</a:t>
                      </a:r>
                      <a:endParaRPr sz="1200">
                        <a:latin typeface="Barlow Medium"/>
                        <a:ea typeface="Barlow Medium"/>
                        <a:cs typeface="Barlow Medium"/>
                        <a:sym typeface="Barlow Medium"/>
                      </a:endParaRPr>
                    </a:p>
                  </a:txBody>
                  <a:tcPr marT="91425" marB="91425" marR="91425" marL="91425"/>
                </a:tc>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0.04%</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Insertion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7</a:t>
                      </a:r>
                      <a:endParaRPr sz="1200">
                        <a:latin typeface="Barlow Medium"/>
                        <a:ea typeface="Barlow Medium"/>
                        <a:cs typeface="Barlow Medium"/>
                        <a:sym typeface="Barlow Medium"/>
                      </a:endParaRPr>
                    </a:p>
                  </a:txBody>
                  <a:tcPr marT="91425" marB="91425" marR="91425" marL="91425"/>
                </a:tc>
              </a:tr>
              <a:tr h="346300">
                <a:tc vMerge="1"/>
                <a:tc vMerge="1"/>
                <a:tc vMerge="1"/>
                <a:tc>
                  <a:txBody>
                    <a:bodyPr/>
                    <a:lstStyle/>
                    <a:p>
                      <a:pPr indent="0" lvl="0" marL="0" rtl="0" algn="l">
                        <a:spcBef>
                          <a:spcPts val="0"/>
                        </a:spcBef>
                        <a:spcAft>
                          <a:spcPts val="0"/>
                        </a:spcAft>
                        <a:buNone/>
                      </a:pPr>
                      <a:r>
                        <a:rPr lang="en" sz="1200">
                          <a:latin typeface="Barlow Medium"/>
                          <a:ea typeface="Barlow Medium"/>
                          <a:cs typeface="Barlow Medium"/>
                          <a:sym typeface="Barlow Medium"/>
                        </a:rPr>
                        <a:t>Deletion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2</a:t>
                      </a:r>
                      <a:endParaRPr sz="1200">
                        <a:latin typeface="Barlow Medium"/>
                        <a:ea typeface="Barlow Medium"/>
                        <a:cs typeface="Barlow Medium"/>
                        <a:sym typeface="Barlow Medium"/>
                      </a:endParaRPr>
                    </a:p>
                  </a:txBody>
                  <a:tcPr marT="91425" marB="91425" marR="91425" marL="91425"/>
                </a:tc>
              </a:tr>
              <a:tr h="346300">
                <a:tc vMerge="1"/>
                <a:tc vMerge="1"/>
                <a:tc vMerge="1"/>
                <a:tc>
                  <a:txBody>
                    <a:bodyPr/>
                    <a:lstStyle/>
                    <a:p>
                      <a:pPr indent="0" lvl="0" marL="0" rtl="0" algn="l">
                        <a:spcBef>
                          <a:spcPts val="0"/>
                        </a:spcBef>
                        <a:spcAft>
                          <a:spcPts val="0"/>
                        </a:spcAft>
                        <a:buNone/>
                      </a:pPr>
                      <a:r>
                        <a:rPr lang="en" sz="1200">
                          <a:latin typeface="Barlow Medium"/>
                          <a:ea typeface="Barlow Medium"/>
                          <a:cs typeface="Barlow Medium"/>
                          <a:sym typeface="Barlow Medium"/>
                        </a:rPr>
                        <a:t>Substitution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13</a:t>
                      </a:r>
                      <a:endParaRPr sz="1200">
                        <a:latin typeface="Barlow Medium"/>
                        <a:ea typeface="Barlow Medium"/>
                        <a:cs typeface="Barlow Medium"/>
                        <a:sym typeface="Barlow Medium"/>
                      </a:endParaRPr>
                    </a:p>
                  </a:txBody>
                  <a:tcPr marT="91425" marB="91425" marR="91425" marL="91425"/>
                </a:tc>
              </a:tr>
              <a:tr h="346300">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4</a:t>
                      </a:r>
                      <a:endParaRPr sz="1200">
                        <a:latin typeface="Barlow Medium"/>
                        <a:ea typeface="Barlow Medium"/>
                        <a:cs typeface="Barlow Medium"/>
                        <a:sym typeface="Barlow Medium"/>
                      </a:endParaRPr>
                    </a:p>
                  </a:txBody>
                  <a:tcPr marT="91425" marB="91425" marR="91425" marL="91425"/>
                </a:tc>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22</a:t>
                      </a:r>
                      <a:endParaRPr sz="1200">
                        <a:latin typeface="Barlow Medium"/>
                        <a:ea typeface="Barlow Medium"/>
                        <a:cs typeface="Barlow Medium"/>
                        <a:sym typeface="Barlow Medium"/>
                      </a:endParaRPr>
                    </a:p>
                  </a:txBody>
                  <a:tcPr marT="91425" marB="91425" marR="91425" marL="91425"/>
                </a:tc>
                <a:tc rowSpan="3">
                  <a:txBody>
                    <a:bodyPr/>
                    <a:lstStyle/>
                    <a:p>
                      <a:pPr indent="0" lvl="0" marL="0" rtl="0" algn="l">
                        <a:spcBef>
                          <a:spcPts val="0"/>
                        </a:spcBef>
                        <a:spcAft>
                          <a:spcPts val="0"/>
                        </a:spcAft>
                        <a:buNone/>
                      </a:pPr>
                      <a:r>
                        <a:rPr lang="en" sz="1200">
                          <a:latin typeface="Barlow Medium"/>
                          <a:ea typeface="Barlow Medium"/>
                          <a:cs typeface="Barlow Medium"/>
                          <a:sym typeface="Barlow Medium"/>
                        </a:rPr>
                        <a:t>0.04%</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Insertion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10</a:t>
                      </a:r>
                      <a:endParaRPr sz="1200">
                        <a:latin typeface="Barlow Medium"/>
                        <a:ea typeface="Barlow Medium"/>
                        <a:cs typeface="Barlow Medium"/>
                        <a:sym typeface="Barlow Medium"/>
                      </a:endParaRPr>
                    </a:p>
                  </a:txBody>
                  <a:tcPr marT="91425" marB="91425" marR="91425" marL="91425"/>
                </a:tc>
              </a:tr>
              <a:tr h="346300">
                <a:tc vMerge="1"/>
                <a:tc vMerge="1"/>
                <a:tc vMerge="1"/>
                <a:tc>
                  <a:txBody>
                    <a:bodyPr/>
                    <a:lstStyle/>
                    <a:p>
                      <a:pPr indent="0" lvl="0" marL="0" rtl="0" algn="l">
                        <a:spcBef>
                          <a:spcPts val="0"/>
                        </a:spcBef>
                        <a:spcAft>
                          <a:spcPts val="0"/>
                        </a:spcAft>
                        <a:buNone/>
                      </a:pPr>
                      <a:r>
                        <a:rPr lang="en" sz="1200">
                          <a:latin typeface="Barlow Medium"/>
                          <a:ea typeface="Barlow Medium"/>
                          <a:cs typeface="Barlow Medium"/>
                          <a:sym typeface="Barlow Medium"/>
                        </a:rPr>
                        <a:t>Deletion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2</a:t>
                      </a:r>
                      <a:endParaRPr sz="1200">
                        <a:latin typeface="Barlow Medium"/>
                        <a:ea typeface="Barlow Medium"/>
                        <a:cs typeface="Barlow Medium"/>
                        <a:sym typeface="Barlow Medium"/>
                      </a:endParaRPr>
                    </a:p>
                  </a:txBody>
                  <a:tcPr marT="91425" marB="91425" marR="91425" marL="91425"/>
                </a:tc>
              </a:tr>
              <a:tr h="380425">
                <a:tc vMerge="1"/>
                <a:tc vMerge="1"/>
                <a:tc vMerge="1"/>
                <a:tc>
                  <a:txBody>
                    <a:bodyPr/>
                    <a:lstStyle/>
                    <a:p>
                      <a:pPr indent="0" lvl="0" marL="0" rtl="0" algn="l">
                        <a:spcBef>
                          <a:spcPts val="0"/>
                        </a:spcBef>
                        <a:spcAft>
                          <a:spcPts val="0"/>
                        </a:spcAft>
                        <a:buNone/>
                      </a:pPr>
                      <a:r>
                        <a:rPr lang="en" sz="1200">
                          <a:latin typeface="Barlow Medium"/>
                          <a:ea typeface="Barlow Medium"/>
                          <a:cs typeface="Barlow Medium"/>
                          <a:sym typeface="Barlow Medium"/>
                        </a:rPr>
                        <a:t>Substitution</a:t>
                      </a:r>
                      <a:endParaRPr sz="1200">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latin typeface="Barlow Medium"/>
                          <a:ea typeface="Barlow Medium"/>
                          <a:cs typeface="Barlow Medium"/>
                          <a:sym typeface="Barlow Medium"/>
                        </a:rPr>
                        <a:t>10</a:t>
                      </a:r>
                      <a:endParaRPr sz="1200">
                        <a:latin typeface="Barlow Medium"/>
                        <a:ea typeface="Barlow Medium"/>
                        <a:cs typeface="Barlow Medium"/>
                        <a:sym typeface="Barlow Medium"/>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7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22" name="Google Shape;522;p75"/>
          <p:cNvPicPr preferRelativeResize="0"/>
          <p:nvPr/>
        </p:nvPicPr>
        <p:blipFill>
          <a:blip r:embed="rId3">
            <a:alphaModFix/>
          </a:blip>
          <a:stretch>
            <a:fillRect/>
          </a:stretch>
        </p:blipFill>
        <p:spPr>
          <a:xfrm>
            <a:off x="2102225" y="206200"/>
            <a:ext cx="6132665" cy="483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28" name="Google Shape;528;p76"/>
          <p:cNvPicPr preferRelativeResize="0"/>
          <p:nvPr/>
        </p:nvPicPr>
        <p:blipFill rotWithShape="1">
          <a:blip r:embed="rId3">
            <a:alphaModFix/>
          </a:blip>
          <a:srcRect b="0" l="0" r="0" t="2486"/>
          <a:stretch/>
        </p:blipFill>
        <p:spPr>
          <a:xfrm>
            <a:off x="0" y="0"/>
            <a:ext cx="9143999" cy="4321224"/>
          </a:xfrm>
          <a:prstGeom prst="rect">
            <a:avLst/>
          </a:prstGeom>
          <a:noFill/>
          <a:ln>
            <a:noFill/>
          </a:ln>
        </p:spPr>
      </p:pic>
      <p:sp>
        <p:nvSpPr>
          <p:cNvPr id="529" name="Google Shape;529;p76"/>
          <p:cNvSpPr/>
          <p:nvPr/>
        </p:nvSpPr>
        <p:spPr>
          <a:xfrm>
            <a:off x="6875" y="4321225"/>
            <a:ext cx="5377200" cy="822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77"/>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Results and Evaluation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7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40" name="Google Shape;540;p7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Spell Checker</a:t>
            </a:r>
            <a:endParaRPr/>
          </a:p>
        </p:txBody>
      </p:sp>
      <p:sp>
        <p:nvSpPr>
          <p:cNvPr id="541" name="Google Shape;541;p78"/>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800">
                <a:solidFill>
                  <a:schemeClr val="dk1"/>
                </a:solidFill>
              </a:rPr>
              <a:t>True Positive Accuracy</a:t>
            </a:r>
            <a:endParaRPr b="1" sz="1800">
              <a:solidFill>
                <a:schemeClr val="dk1"/>
              </a:solidFill>
            </a:endParaRPr>
          </a:p>
          <a:p>
            <a:pPr indent="0" lvl="0" marL="0" rtl="0" algn="just">
              <a:lnSpc>
                <a:spcPct val="150000"/>
              </a:lnSpc>
              <a:spcBef>
                <a:spcPts val="0"/>
              </a:spcBef>
              <a:spcAft>
                <a:spcPts val="0"/>
              </a:spcAft>
              <a:buNone/>
            </a:pPr>
            <a:r>
              <a:rPr lang="en" sz="1200">
                <a:solidFill>
                  <a:schemeClr val="dk1"/>
                </a:solidFill>
              </a:rPr>
              <a:t>Out of 1000 words</a:t>
            </a:r>
            <a:endParaRPr sz="1200">
              <a:solidFill>
                <a:schemeClr val="dk1"/>
              </a:solidFill>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graphicFrame>
        <p:nvGraphicFramePr>
          <p:cNvPr id="542" name="Google Shape;542;p78"/>
          <p:cNvGraphicFramePr/>
          <p:nvPr/>
        </p:nvGraphicFramePr>
        <p:xfrm>
          <a:off x="1556325" y="2178275"/>
          <a:ext cx="3000000" cy="3000000"/>
        </p:xfrm>
        <a:graphic>
          <a:graphicData uri="http://schemas.openxmlformats.org/drawingml/2006/table">
            <a:tbl>
              <a:tblPr>
                <a:noFill/>
                <a:tableStyleId>{CC4C27EE-B163-482E-A35C-FC152BD205EA}</a:tableStyleId>
              </a:tblPr>
              <a:tblGrid>
                <a:gridCol w="1809750"/>
                <a:gridCol w="1809750"/>
                <a:gridCol w="1809750"/>
                <a:gridCol w="1809750"/>
              </a:tblGrid>
              <a:tr h="100000">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Barlow"/>
                          <a:ea typeface="Barlow"/>
                          <a:cs typeface="Barlow"/>
                          <a:sym typeface="Barlow"/>
                        </a:rPr>
                        <a:t>Spell Checker</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Barlow"/>
                          <a:ea typeface="Barlow"/>
                          <a:cs typeface="Barlow"/>
                          <a:sym typeface="Barlow"/>
                        </a:rPr>
                        <a:t>No of Correct Words Identified as correct words</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Barlow"/>
                          <a:ea typeface="Barlow"/>
                          <a:cs typeface="Barlow"/>
                          <a:sym typeface="Barlow"/>
                        </a:rPr>
                        <a:t>No of Correct words identified as incorrect words</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200">
                          <a:solidFill>
                            <a:schemeClr val="dk1"/>
                          </a:solidFill>
                          <a:latin typeface="Barlow"/>
                          <a:ea typeface="Barlow"/>
                          <a:cs typeface="Barlow"/>
                          <a:sym typeface="Barlow"/>
                        </a:rPr>
                        <a:t>True positive percentage (Accuracy)</a:t>
                      </a:r>
                      <a:endParaRPr b="1">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Helabasa</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969</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31</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96.9%</a:t>
                      </a:r>
                      <a:endParaRPr>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Microsoft Word</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834</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166</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83.4%</a:t>
                      </a:r>
                      <a:endParaRPr>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Hunspell</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794</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206</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79.4%</a:t>
                      </a:r>
                      <a:endParaRPr>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Subasa</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920</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80</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92%</a:t>
                      </a:r>
                      <a:endParaRPr>
                        <a:latin typeface="Barlow Medium"/>
                        <a:ea typeface="Barlow Medium"/>
                        <a:cs typeface="Barlow Medium"/>
                        <a:sym typeface="Barlow Medium"/>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7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48" name="Google Shape;548;p7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Spell Checker</a:t>
            </a:r>
            <a:endParaRPr/>
          </a:p>
        </p:txBody>
      </p:sp>
      <p:sp>
        <p:nvSpPr>
          <p:cNvPr id="549" name="Google Shape;549;p79"/>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sz="1800">
                <a:solidFill>
                  <a:schemeClr val="dk1"/>
                </a:solidFill>
              </a:rPr>
              <a:t>True Negative</a:t>
            </a:r>
            <a:r>
              <a:rPr b="1" lang="en" sz="1800">
                <a:solidFill>
                  <a:schemeClr val="dk1"/>
                </a:solidFill>
              </a:rPr>
              <a:t> Accuracy</a:t>
            </a:r>
            <a:endParaRPr b="1" sz="1800">
              <a:solidFill>
                <a:schemeClr val="dk1"/>
              </a:solidFill>
            </a:endParaRPr>
          </a:p>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Out of 1000 words</a:t>
            </a:r>
            <a:endParaRPr sz="1200">
              <a:solidFill>
                <a:schemeClr val="dk1"/>
              </a:solidFill>
              <a:latin typeface="Barlow Medium"/>
              <a:ea typeface="Barlow Medium"/>
              <a:cs typeface="Barlow Medium"/>
              <a:sym typeface="Barlow Medium"/>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graphicFrame>
        <p:nvGraphicFramePr>
          <p:cNvPr id="550" name="Google Shape;550;p79"/>
          <p:cNvGraphicFramePr/>
          <p:nvPr/>
        </p:nvGraphicFramePr>
        <p:xfrm>
          <a:off x="1479675" y="2184450"/>
          <a:ext cx="3000000" cy="3000000"/>
        </p:xfrm>
        <a:graphic>
          <a:graphicData uri="http://schemas.openxmlformats.org/drawingml/2006/table">
            <a:tbl>
              <a:tblPr>
                <a:noFill/>
                <a:tableStyleId>{CC4C27EE-B163-482E-A35C-FC152BD205EA}</a:tableStyleId>
              </a:tblPr>
              <a:tblGrid>
                <a:gridCol w="1809750"/>
                <a:gridCol w="1809750"/>
                <a:gridCol w="1809750"/>
                <a:gridCol w="1809750"/>
              </a:tblGrid>
              <a:tr h="100000">
                <a:tc>
                  <a:txBody>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Spell Checker</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No of Incorrect Words Identified as Incorrect words</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No of Incorrect words identified as correct words</a:t>
                      </a:r>
                      <a:endParaRPr b="1">
                        <a:latin typeface="Barlow"/>
                        <a:ea typeface="Barlow"/>
                        <a:cs typeface="Barlow"/>
                        <a:sym typeface="Barlow"/>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True Negative percentage (Accuracy)</a:t>
                      </a:r>
                      <a:endParaRPr b="1" sz="1200">
                        <a:solidFill>
                          <a:schemeClr val="dk1"/>
                        </a:solidFill>
                        <a:latin typeface="Barlow"/>
                        <a:ea typeface="Barlow"/>
                        <a:cs typeface="Barlow"/>
                        <a:sym typeface="Barlow"/>
                      </a:endParaRPr>
                    </a:p>
                    <a:p>
                      <a:pPr indent="0" lvl="0" marL="0" rtl="0" algn="l">
                        <a:spcBef>
                          <a:spcPts val="0"/>
                        </a:spcBef>
                        <a:spcAft>
                          <a:spcPts val="0"/>
                        </a:spcAft>
                        <a:buNone/>
                      </a:pPr>
                      <a:r>
                        <a:t/>
                      </a:r>
                      <a:endParaRPr b="1" sz="1200">
                        <a:solidFill>
                          <a:schemeClr val="dk1"/>
                        </a:solidFill>
                        <a:latin typeface="Barlow"/>
                        <a:ea typeface="Barlow"/>
                        <a:cs typeface="Barlow"/>
                        <a:sym typeface="Barlow"/>
                      </a:endParaRPr>
                    </a:p>
                  </a:txBody>
                  <a:tcPr marT="91425" marB="91425" marR="91425" marL="91425"/>
                </a:tc>
              </a:tr>
              <a:tr h="381000">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Helabasa</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910</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90</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91%</a:t>
                      </a:r>
                      <a:endParaRPr>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Microsoft Word</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924</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76</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92.4%</a:t>
                      </a:r>
                      <a:endParaRPr>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Hunspell</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855</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145</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85.5%</a:t>
                      </a:r>
                      <a:endParaRPr>
                        <a:latin typeface="Barlow Medium"/>
                        <a:ea typeface="Barlow Medium"/>
                        <a:cs typeface="Barlow Medium"/>
                        <a:sym typeface="Barlow Medium"/>
                      </a:endParaRPr>
                    </a:p>
                  </a:txBody>
                  <a:tcPr marT="91425" marB="91425" marR="91425" marL="91425"/>
                </a:tc>
              </a:tr>
              <a:tr h="381000">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Subasa</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472</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528</a:t>
                      </a:r>
                      <a:endParaRPr>
                        <a:latin typeface="Barlow Medium"/>
                        <a:ea typeface="Barlow Medium"/>
                        <a:cs typeface="Barlow Medium"/>
                        <a:sym typeface="Barlow Medium"/>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Barlow Medium"/>
                          <a:ea typeface="Barlow Medium"/>
                          <a:cs typeface="Barlow Medium"/>
                          <a:sym typeface="Barlow Medium"/>
                        </a:rPr>
                        <a:t>47.2%</a:t>
                      </a:r>
                      <a:endParaRPr>
                        <a:latin typeface="Barlow Medium"/>
                        <a:ea typeface="Barlow Medium"/>
                        <a:cs typeface="Barlow Medium"/>
                        <a:sym typeface="Barlow Medium"/>
                      </a:endParaRPr>
                    </a:p>
                  </a:txBody>
                  <a:tcPr marT="91425" marB="91425" marR="91425" marL="91425"/>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8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Morfessor</a:t>
            </a:r>
            <a:endParaRPr/>
          </a:p>
        </p:txBody>
      </p:sp>
      <p:sp>
        <p:nvSpPr>
          <p:cNvPr id="556" name="Google Shape;556;p80"/>
          <p:cNvSpPr txBox="1"/>
          <p:nvPr>
            <p:ph idx="1" type="body"/>
          </p:nvPr>
        </p:nvSpPr>
        <p:spPr>
          <a:xfrm>
            <a:off x="1556325" y="1349150"/>
            <a:ext cx="3641100" cy="35694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Clr>
                <a:srgbClr val="000000"/>
              </a:buClr>
              <a:buSzPts val="1800"/>
              <a:buFont typeface="Barlow Medium"/>
              <a:buChar char="●"/>
            </a:pPr>
            <a:r>
              <a:rPr lang="en" sz="1800">
                <a:solidFill>
                  <a:srgbClr val="000000"/>
                </a:solidFill>
                <a:latin typeface="Barlow Medium"/>
                <a:ea typeface="Barlow Medium"/>
                <a:cs typeface="Barlow Medium"/>
                <a:sym typeface="Barlow Medium"/>
              </a:rPr>
              <a:t>100 words underlined in yellow color by the morfessor were used</a:t>
            </a:r>
            <a:endParaRPr sz="1800">
              <a:solidFill>
                <a:srgbClr val="000000"/>
              </a:solidFill>
              <a:latin typeface="Barlow Medium"/>
              <a:ea typeface="Barlow Medium"/>
              <a:cs typeface="Barlow Medium"/>
              <a:sym typeface="Barlow Medium"/>
            </a:endParaRPr>
          </a:p>
          <a:p>
            <a:pPr indent="-342900" lvl="0" marL="457200" rtl="0" algn="l">
              <a:spcBef>
                <a:spcPts val="0"/>
              </a:spcBef>
              <a:spcAft>
                <a:spcPts val="0"/>
              </a:spcAft>
              <a:buClr>
                <a:srgbClr val="000000"/>
              </a:buClr>
              <a:buSzPts val="1800"/>
              <a:buFont typeface="Barlow Medium"/>
              <a:buChar char="●"/>
            </a:pPr>
            <a:r>
              <a:rPr lang="en" sz="1800">
                <a:solidFill>
                  <a:srgbClr val="000000"/>
                </a:solidFill>
                <a:latin typeface="Barlow Medium"/>
                <a:ea typeface="Barlow Medium"/>
                <a:cs typeface="Barlow Medium"/>
                <a:sym typeface="Barlow Medium"/>
              </a:rPr>
              <a:t>Out of the 100, 72 words were manually analysed and </a:t>
            </a:r>
            <a:r>
              <a:rPr lang="en" sz="1800">
                <a:solidFill>
                  <a:srgbClr val="000000"/>
                </a:solidFill>
                <a:latin typeface="Barlow Medium"/>
                <a:ea typeface="Barlow Medium"/>
                <a:cs typeface="Barlow Medium"/>
                <a:sym typeface="Barlow Medium"/>
              </a:rPr>
              <a:t>verified</a:t>
            </a:r>
            <a:r>
              <a:rPr lang="en" sz="1800">
                <a:solidFill>
                  <a:srgbClr val="000000"/>
                </a:solidFill>
                <a:latin typeface="Barlow Medium"/>
                <a:ea typeface="Barlow Medium"/>
                <a:cs typeface="Barlow Medium"/>
                <a:sym typeface="Barlow Medium"/>
              </a:rPr>
              <a:t> as </a:t>
            </a:r>
            <a:r>
              <a:rPr lang="en" sz="1800">
                <a:solidFill>
                  <a:srgbClr val="000000"/>
                </a:solidFill>
                <a:latin typeface="Barlow Medium"/>
                <a:ea typeface="Barlow Medium"/>
                <a:cs typeface="Barlow Medium"/>
                <a:sym typeface="Barlow Medium"/>
              </a:rPr>
              <a:t>correct</a:t>
            </a:r>
            <a:r>
              <a:rPr lang="en" sz="1800">
                <a:solidFill>
                  <a:srgbClr val="000000"/>
                </a:solidFill>
                <a:latin typeface="Barlow Medium"/>
                <a:ea typeface="Barlow Medium"/>
                <a:cs typeface="Barlow Medium"/>
                <a:sym typeface="Barlow Medium"/>
              </a:rPr>
              <a:t> words</a:t>
            </a:r>
            <a:endParaRPr sz="1800">
              <a:solidFill>
                <a:srgbClr val="000000"/>
              </a:solidFill>
              <a:latin typeface="Barlow Medium"/>
              <a:ea typeface="Barlow Medium"/>
              <a:cs typeface="Barlow Medium"/>
              <a:sym typeface="Barlow Medium"/>
            </a:endParaRPr>
          </a:p>
          <a:p>
            <a:pPr indent="-342900" lvl="0" marL="457200" rtl="0" algn="l">
              <a:spcBef>
                <a:spcPts val="0"/>
              </a:spcBef>
              <a:spcAft>
                <a:spcPts val="0"/>
              </a:spcAft>
              <a:buClr>
                <a:srgbClr val="000000"/>
              </a:buClr>
              <a:buSzPts val="1800"/>
              <a:buFont typeface="Barlow Medium"/>
              <a:buChar char="●"/>
            </a:pPr>
            <a:r>
              <a:rPr lang="en" sz="1800">
                <a:solidFill>
                  <a:srgbClr val="000000"/>
                </a:solidFill>
                <a:latin typeface="Barlow Medium"/>
                <a:ea typeface="Barlow Medium"/>
                <a:cs typeface="Barlow Medium"/>
                <a:sym typeface="Barlow Medium"/>
              </a:rPr>
              <a:t>Probability of yellow underlined word being a correct word is 0.72</a:t>
            </a:r>
            <a:endParaRPr sz="1800">
              <a:solidFill>
                <a:srgbClr val="000000"/>
              </a:solidFill>
              <a:latin typeface="Barlow Medium"/>
              <a:ea typeface="Barlow Medium"/>
              <a:cs typeface="Barlow Medium"/>
              <a:sym typeface="Barlow Medium"/>
            </a:endParaRPr>
          </a:p>
          <a:p>
            <a:pPr indent="0" lvl="0" marL="0" rtl="0" algn="l">
              <a:spcBef>
                <a:spcPts val="600"/>
              </a:spcBef>
              <a:spcAft>
                <a:spcPts val="0"/>
              </a:spcAft>
              <a:buNone/>
            </a:pPr>
            <a:r>
              <a:t/>
            </a:r>
            <a:endParaRPr>
              <a:solidFill>
                <a:srgbClr val="000000"/>
              </a:solidFill>
            </a:endParaRPr>
          </a:p>
          <a:p>
            <a:pPr indent="0" lvl="0" marL="0" rtl="0" algn="l">
              <a:spcBef>
                <a:spcPts val="600"/>
              </a:spcBef>
              <a:spcAft>
                <a:spcPts val="0"/>
              </a:spcAft>
              <a:buNone/>
            </a:pPr>
            <a:r>
              <a:t/>
            </a:r>
            <a:endParaRPr>
              <a:solidFill>
                <a:srgbClr val="000000"/>
              </a:solidFill>
            </a:endParaRPr>
          </a:p>
        </p:txBody>
      </p:sp>
      <p:sp>
        <p:nvSpPr>
          <p:cNvPr id="557" name="Google Shape;557;p8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58" name="Google Shape;558;p80"/>
          <p:cNvPicPr preferRelativeResize="0"/>
          <p:nvPr/>
        </p:nvPicPr>
        <p:blipFill>
          <a:blip r:embed="rId3">
            <a:alphaModFix/>
          </a:blip>
          <a:stretch>
            <a:fillRect/>
          </a:stretch>
        </p:blipFill>
        <p:spPr>
          <a:xfrm>
            <a:off x="5197425" y="1243850"/>
            <a:ext cx="3288675" cy="38172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Suggestion Generator</a:t>
            </a:r>
            <a:endParaRPr/>
          </a:p>
        </p:txBody>
      </p:sp>
      <p:sp>
        <p:nvSpPr>
          <p:cNvPr id="564" name="Google Shape;564;p81"/>
          <p:cNvSpPr txBox="1"/>
          <p:nvPr>
            <p:ph idx="1" type="body"/>
          </p:nvPr>
        </p:nvSpPr>
        <p:spPr>
          <a:xfrm>
            <a:off x="1368081" y="1584491"/>
            <a:ext cx="7085700" cy="2938500"/>
          </a:xfrm>
          <a:prstGeom prst="rect">
            <a:avLst/>
          </a:prstGeom>
        </p:spPr>
        <p:txBody>
          <a:bodyPr anchorCtr="0" anchor="t" bIns="91425" lIns="91425" spcFirstLastPara="1" rIns="91425" wrap="square" tIns="91425">
            <a:noAutofit/>
          </a:bodyPr>
          <a:lstStyle/>
          <a:p>
            <a:pPr indent="0" lvl="0" marL="457200" rtl="0" algn="l">
              <a:spcBef>
                <a:spcPts val="600"/>
              </a:spcBef>
              <a:spcAft>
                <a:spcPts val="0"/>
              </a:spcAft>
              <a:buNone/>
            </a:pPr>
            <a:r>
              <a:rPr b="1" lang="en" sz="1400">
                <a:solidFill>
                  <a:srgbClr val="000000"/>
                </a:solidFill>
              </a:rPr>
              <a:t>Suggestion generation accuracy of Helabasa</a:t>
            </a:r>
            <a:endParaRPr b="1"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0" rtl="0" algn="l">
              <a:spcBef>
                <a:spcPts val="600"/>
              </a:spcBef>
              <a:spcAft>
                <a:spcPts val="0"/>
              </a:spcAft>
              <a:buNone/>
            </a:pPr>
            <a:r>
              <a:t/>
            </a:r>
            <a:endParaRPr sz="1400">
              <a:solidFill>
                <a:srgbClr val="000000"/>
              </a:solidFill>
            </a:endParaRPr>
          </a:p>
          <a:p>
            <a:pPr indent="-317500" lvl="0" marL="914400" rtl="0" algn="l">
              <a:spcBef>
                <a:spcPts val="600"/>
              </a:spcBef>
              <a:spcAft>
                <a:spcPts val="0"/>
              </a:spcAft>
              <a:buClr>
                <a:srgbClr val="000000"/>
              </a:buClr>
              <a:buSzPts val="1400"/>
              <a:buAutoNum type="arabicPeriod"/>
            </a:pPr>
            <a:r>
              <a:rPr lang="en" sz="1400">
                <a:solidFill>
                  <a:srgbClr val="000000"/>
                </a:solidFill>
              </a:rPr>
              <a:t>Misspelled words extracted from DMS corpora </a:t>
            </a:r>
            <a:endParaRPr sz="1400">
              <a:solidFill>
                <a:srgbClr val="000000"/>
              </a:solidFill>
            </a:endParaRPr>
          </a:p>
          <a:p>
            <a:pPr indent="-317500" lvl="0" marL="914400" rtl="0" algn="l">
              <a:spcBef>
                <a:spcPts val="0"/>
              </a:spcBef>
              <a:spcAft>
                <a:spcPts val="0"/>
              </a:spcAft>
              <a:buClr>
                <a:srgbClr val="000000"/>
              </a:buClr>
              <a:buSzPts val="1400"/>
              <a:buAutoNum type="arabicPeriod"/>
            </a:pPr>
            <a:r>
              <a:rPr lang="en" sz="1400">
                <a:solidFill>
                  <a:srgbClr val="000000"/>
                </a:solidFill>
              </a:rPr>
              <a:t>Misspelled words extracted from Youtube and Lankadeepa comments</a:t>
            </a:r>
            <a:endParaRPr sz="1400">
              <a:solidFill>
                <a:srgbClr val="000000"/>
              </a:solidFill>
            </a:endParaRPr>
          </a:p>
        </p:txBody>
      </p:sp>
      <p:sp>
        <p:nvSpPr>
          <p:cNvPr id="565" name="Google Shape;565;p8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566" name="Google Shape;566;p81"/>
          <p:cNvGraphicFramePr/>
          <p:nvPr/>
        </p:nvGraphicFramePr>
        <p:xfrm>
          <a:off x="1930850" y="2104500"/>
          <a:ext cx="3000000" cy="3000000"/>
        </p:xfrm>
        <a:graphic>
          <a:graphicData uri="http://schemas.openxmlformats.org/drawingml/2006/table">
            <a:tbl>
              <a:tblPr>
                <a:noFill/>
                <a:tableStyleId>{CC4C27EE-B163-482E-A35C-FC152BD205EA}</a:tableStyleId>
              </a:tblPr>
              <a:tblGrid>
                <a:gridCol w="555575"/>
                <a:gridCol w="1920450"/>
                <a:gridCol w="1591000"/>
                <a:gridCol w="1355675"/>
                <a:gridCol w="1355675"/>
              </a:tblGrid>
              <a:tr h="5268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Number of Misspelled Words</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Correctly classified</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First suggestion accuracy</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MRR</a:t>
                      </a:r>
                      <a:endParaRPr b="1">
                        <a:latin typeface="Barlow"/>
                        <a:ea typeface="Barlow"/>
                        <a:cs typeface="Barlow"/>
                        <a:sym typeface="Barlow"/>
                      </a:endParaRPr>
                    </a:p>
                  </a:txBody>
                  <a:tcPr marT="91425" marB="91425" marR="91425" marL="91425"/>
                </a:tc>
              </a:tr>
              <a:tr h="34625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200</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171</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80</a:t>
                      </a:r>
                      <a:r>
                        <a:rPr lang="en" sz="1200">
                          <a:solidFill>
                            <a:schemeClr val="dk1"/>
                          </a:solidFill>
                          <a:latin typeface="Barlow Medium"/>
                          <a:ea typeface="Barlow Medium"/>
                          <a:cs typeface="Barlow Medium"/>
                          <a:sym typeface="Barlow Medium"/>
                        </a:rPr>
                        <a:t>.53%</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0.8889</a:t>
                      </a:r>
                      <a:endParaRPr>
                        <a:latin typeface="Barlow Medium"/>
                        <a:ea typeface="Barlow Medium"/>
                        <a:cs typeface="Barlow Medium"/>
                        <a:sym typeface="Barlow Medium"/>
                      </a:endParaRPr>
                    </a:p>
                  </a:txBody>
                  <a:tcPr marT="91425" marB="91425" marR="91425" marL="91425"/>
                </a:tc>
              </a:tr>
              <a:tr h="346250">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100</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100</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68%</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0.7803</a:t>
                      </a:r>
                      <a:endParaRPr>
                        <a:latin typeface="Barlow Medium"/>
                        <a:ea typeface="Barlow Medium"/>
                        <a:cs typeface="Barlow Medium"/>
                        <a:sym typeface="Barlow Medium"/>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8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72" name="Google Shape;572;p82"/>
          <p:cNvSpPr/>
          <p:nvPr/>
        </p:nvSpPr>
        <p:spPr>
          <a:xfrm>
            <a:off x="0" y="4298975"/>
            <a:ext cx="6333600" cy="844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82"/>
          <p:cNvPicPr preferRelativeResize="0"/>
          <p:nvPr/>
        </p:nvPicPr>
        <p:blipFill>
          <a:blip r:embed="rId3">
            <a:alphaModFix/>
          </a:blip>
          <a:stretch>
            <a:fillRect/>
          </a:stretch>
        </p:blipFill>
        <p:spPr>
          <a:xfrm>
            <a:off x="0" y="0"/>
            <a:ext cx="9143998" cy="4356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a:t>
            </a:r>
            <a:endParaRPr/>
          </a:p>
        </p:txBody>
      </p:sp>
      <p:sp>
        <p:nvSpPr>
          <p:cNvPr id="138" name="Google Shape;138;p20"/>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History</a:t>
            </a:r>
            <a:endParaRPr b="1" sz="1400">
              <a:solidFill>
                <a:schemeClr val="dk1"/>
              </a:solidFill>
            </a:endParaRPr>
          </a:p>
          <a:p>
            <a:pPr indent="-317500" lvl="0" marL="457200" rtl="0" algn="l">
              <a:lnSpc>
                <a:spcPct val="115000"/>
              </a:lnSpc>
              <a:spcBef>
                <a:spcPts val="160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The first research has been done in 1961 by Les Earnest who was a former computer scientist.</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In 1971 Ralph Gorin, an undergraduate student developed the first true spelling checker.</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0"/>
              </a:spcAft>
              <a:buNone/>
            </a:pPr>
            <a:r>
              <a:rPr b="1" lang="en" sz="1400">
                <a:solidFill>
                  <a:schemeClr val="dk1"/>
                </a:solidFill>
              </a:rPr>
              <a:t>Reality of </a:t>
            </a:r>
            <a:r>
              <a:rPr b="1" lang="en" sz="1400">
                <a:solidFill>
                  <a:schemeClr val="dk1"/>
                </a:solidFill>
              </a:rPr>
              <a:t>Spell Checking</a:t>
            </a:r>
            <a:endParaRPr b="1" sz="1400">
              <a:solidFill>
                <a:schemeClr val="dk1"/>
              </a:solidFill>
            </a:endParaRPr>
          </a:p>
          <a:p>
            <a:pPr indent="-317500" lvl="0" marL="457200" rtl="0" algn="l">
              <a:lnSpc>
                <a:spcPct val="115000"/>
              </a:lnSpc>
              <a:spcBef>
                <a:spcPts val="160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Spelling error checking and error correction accuracies of the majority of European and American languages have exceeded 95%. </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For Indo-Aryan languages like Sinhala, Malayalam, and Telugu, the accuracies are under 80% -85%. </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1600"/>
              </a:spcAft>
              <a:buNone/>
            </a:pPr>
            <a:r>
              <a:t/>
            </a:r>
            <a:endParaRPr b="1" sz="1200">
              <a:solidFill>
                <a:schemeClr val="dk1"/>
              </a:solidFill>
              <a:latin typeface="Raleway"/>
              <a:ea typeface="Raleway"/>
              <a:cs typeface="Raleway"/>
              <a:sym typeface="Raleway"/>
            </a:endParaRPr>
          </a:p>
        </p:txBody>
      </p:sp>
      <p:sp>
        <p:nvSpPr>
          <p:cNvPr id="139" name="Google Shape;139;p2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8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Suggestion Generator</a:t>
            </a:r>
            <a:endParaRPr/>
          </a:p>
        </p:txBody>
      </p:sp>
      <p:sp>
        <p:nvSpPr>
          <p:cNvPr id="579" name="Google Shape;579;p83"/>
          <p:cNvSpPr txBox="1"/>
          <p:nvPr>
            <p:ph idx="1" type="body"/>
          </p:nvPr>
        </p:nvSpPr>
        <p:spPr>
          <a:xfrm>
            <a:off x="1419881" y="1349166"/>
            <a:ext cx="70857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000000"/>
                </a:solidFill>
              </a:rPr>
              <a:t>Compared with Standard spell checkers</a:t>
            </a:r>
            <a:endParaRPr b="1" sz="1400">
              <a:solidFill>
                <a:srgbClr val="000000"/>
              </a:solidFill>
            </a:endParaRPr>
          </a:p>
          <a:p>
            <a:pPr indent="-317500" lvl="0" marL="914400" rtl="0" algn="l">
              <a:spcBef>
                <a:spcPts val="600"/>
              </a:spcBef>
              <a:spcAft>
                <a:spcPts val="0"/>
              </a:spcAft>
              <a:buClr>
                <a:srgbClr val="000000"/>
              </a:buClr>
              <a:buSzPts val="1400"/>
              <a:buAutoNum type="arabicPeriod"/>
            </a:pPr>
            <a:r>
              <a:rPr lang="en" sz="1400">
                <a:solidFill>
                  <a:schemeClr val="dk1"/>
                </a:solidFill>
              </a:rPr>
              <a:t>Misspelled words extracted from DMS corpora</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0" rtl="0" algn="l">
              <a:spcBef>
                <a:spcPts val="600"/>
              </a:spcBef>
              <a:spcAft>
                <a:spcPts val="0"/>
              </a:spcAft>
              <a:buNone/>
            </a:pPr>
            <a:r>
              <a:t/>
            </a:r>
            <a:endParaRPr sz="1400">
              <a:solidFill>
                <a:srgbClr val="000000"/>
              </a:solidFill>
            </a:endParaRPr>
          </a:p>
          <a:p>
            <a:pPr indent="0" lvl="0" marL="914400" rtl="0" algn="l">
              <a:spcBef>
                <a:spcPts val="600"/>
              </a:spcBef>
              <a:spcAft>
                <a:spcPts val="0"/>
              </a:spcAft>
              <a:buNone/>
            </a:pPr>
            <a:r>
              <a:t/>
            </a:r>
            <a:endParaRPr sz="1400">
              <a:solidFill>
                <a:srgbClr val="000000"/>
              </a:solidFill>
            </a:endParaRPr>
          </a:p>
        </p:txBody>
      </p:sp>
      <p:sp>
        <p:nvSpPr>
          <p:cNvPr id="580" name="Google Shape;580;p8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581" name="Google Shape;581;p83"/>
          <p:cNvGraphicFramePr/>
          <p:nvPr/>
        </p:nvGraphicFramePr>
        <p:xfrm>
          <a:off x="1493825" y="2433950"/>
          <a:ext cx="3000000" cy="3000000"/>
        </p:xfrm>
        <a:graphic>
          <a:graphicData uri="http://schemas.openxmlformats.org/drawingml/2006/table">
            <a:tbl>
              <a:tblPr>
                <a:noFill/>
                <a:tableStyleId>{CC4C27EE-B163-482E-A35C-FC152BD205EA}</a:tableStyleId>
              </a:tblPr>
              <a:tblGrid>
                <a:gridCol w="757275"/>
                <a:gridCol w="1718750"/>
                <a:gridCol w="1591000"/>
                <a:gridCol w="1355675"/>
                <a:gridCol w="1355675"/>
              </a:tblGrid>
              <a:tr h="526875">
                <a:tc>
                  <a:txBody>
                    <a:bodyPr/>
                    <a:lstStyle/>
                    <a:p>
                      <a:pPr indent="0" lvl="0" marL="0" rtl="0" algn="l">
                        <a:spcBef>
                          <a:spcPts val="0"/>
                        </a:spcBef>
                        <a:spcAft>
                          <a:spcPts val="0"/>
                        </a:spcAft>
                        <a:buNone/>
                      </a:pPr>
                      <a:r>
                        <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Number of Misspelled Words</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Correctly classified</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First suggestion accuracy</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MRR</a:t>
                      </a:r>
                      <a:endParaRPr b="1">
                        <a:latin typeface="Barlow"/>
                        <a:ea typeface="Barlow"/>
                        <a:cs typeface="Barlow"/>
                        <a:sym typeface="Barlow"/>
                      </a:endParaRPr>
                    </a:p>
                  </a:txBody>
                  <a:tcPr marT="91425" marB="91425" marR="91425" marL="91425"/>
                </a:tc>
              </a:tr>
              <a:tr h="346250">
                <a:tc>
                  <a:txBody>
                    <a:bodyPr/>
                    <a:lstStyle/>
                    <a:p>
                      <a:pPr indent="0" lvl="0" marL="0" rtl="0" algn="l">
                        <a:spcBef>
                          <a:spcPts val="0"/>
                        </a:spcBef>
                        <a:spcAft>
                          <a:spcPts val="0"/>
                        </a:spcAft>
                        <a:buNone/>
                      </a:pPr>
                      <a:r>
                        <a:rPr lang="en" sz="1200">
                          <a:latin typeface="Barlow Medium"/>
                          <a:ea typeface="Barlow Medium"/>
                          <a:cs typeface="Barlow Medium"/>
                          <a:sym typeface="Barlow Medium"/>
                        </a:rPr>
                        <a:t>Word</a:t>
                      </a:r>
                      <a:endParaRPr sz="1200">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200</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188</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52.12%</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0.5717</a:t>
                      </a:r>
                      <a:endParaRPr>
                        <a:latin typeface="Barlow Medium"/>
                        <a:ea typeface="Barlow Medium"/>
                        <a:cs typeface="Barlow Medium"/>
                        <a:sym typeface="Barlow Medium"/>
                      </a:endParaRPr>
                    </a:p>
                  </a:txBody>
                  <a:tcPr marT="91425" marB="91425" marR="91425" marL="91425"/>
                </a:tc>
              </a:tr>
              <a:tr h="346250">
                <a:tc>
                  <a:txBody>
                    <a:bodyPr/>
                    <a:lstStyle/>
                    <a:p>
                      <a:pPr indent="0" lvl="0" marL="0" rtl="0" algn="l">
                        <a:spcBef>
                          <a:spcPts val="0"/>
                        </a:spcBef>
                        <a:spcAft>
                          <a:spcPts val="0"/>
                        </a:spcAft>
                        <a:buNone/>
                      </a:pPr>
                      <a:r>
                        <a:rPr lang="en" sz="1200">
                          <a:latin typeface="Barlow Medium"/>
                          <a:ea typeface="Barlow Medium"/>
                          <a:cs typeface="Barlow Medium"/>
                          <a:sym typeface="Barlow Medium"/>
                        </a:rPr>
                        <a:t>Hunspell</a:t>
                      </a:r>
                      <a:endParaRPr sz="1200">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200</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171</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58.4%</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0.6227</a:t>
                      </a:r>
                      <a:endParaRPr>
                        <a:latin typeface="Barlow Medium"/>
                        <a:ea typeface="Barlow Medium"/>
                        <a:cs typeface="Barlow Medium"/>
                        <a:sym typeface="Barlow Medium"/>
                      </a:endParaRPr>
                    </a:p>
                  </a:txBody>
                  <a:tcPr marT="91425" marB="91425" marR="91425" marL="91425"/>
                </a:tc>
              </a:tr>
              <a:tr h="346250">
                <a:tc>
                  <a:txBody>
                    <a:bodyPr/>
                    <a:lstStyle/>
                    <a:p>
                      <a:pPr indent="0" lvl="0" marL="0" rtl="0" algn="l">
                        <a:spcBef>
                          <a:spcPts val="0"/>
                        </a:spcBef>
                        <a:spcAft>
                          <a:spcPts val="0"/>
                        </a:spcAft>
                        <a:buNone/>
                      </a:pPr>
                      <a:r>
                        <a:rPr lang="en" sz="1200">
                          <a:latin typeface="Barlow Medium"/>
                          <a:ea typeface="Barlow Medium"/>
                          <a:cs typeface="Barlow Medium"/>
                          <a:sym typeface="Barlow Medium"/>
                        </a:rPr>
                        <a:t>Subasa</a:t>
                      </a:r>
                      <a:endParaRPr sz="1200">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200</a:t>
                      </a:r>
                      <a:endParaRPr sz="1200">
                        <a:solidFill>
                          <a:schemeClr val="dk1"/>
                        </a:solidFill>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94</a:t>
                      </a:r>
                      <a:endParaRPr sz="1200">
                        <a:solidFill>
                          <a:schemeClr val="dk1"/>
                        </a:solidFill>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77.65%</a:t>
                      </a:r>
                      <a:endParaRPr sz="1200">
                        <a:solidFill>
                          <a:schemeClr val="dk1"/>
                        </a:solidFill>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0.7765</a:t>
                      </a:r>
                      <a:endParaRPr sz="1200">
                        <a:solidFill>
                          <a:schemeClr val="dk1"/>
                        </a:solidFill>
                        <a:latin typeface="Barlow Medium"/>
                        <a:ea typeface="Barlow Medium"/>
                        <a:cs typeface="Barlow Medium"/>
                        <a:sym typeface="Barlow Medium"/>
                      </a:endParaRPr>
                    </a:p>
                  </a:txBody>
                  <a:tcPr marT="91425" marB="91425" marR="91425" marL="91425"/>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8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Suggestion Generator</a:t>
            </a:r>
            <a:endParaRPr/>
          </a:p>
        </p:txBody>
      </p:sp>
      <p:sp>
        <p:nvSpPr>
          <p:cNvPr id="587" name="Google Shape;587;p84"/>
          <p:cNvSpPr txBox="1"/>
          <p:nvPr>
            <p:ph idx="1" type="body"/>
          </p:nvPr>
        </p:nvSpPr>
        <p:spPr>
          <a:xfrm>
            <a:off x="1419881" y="1349166"/>
            <a:ext cx="7085700" cy="293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400">
                <a:solidFill>
                  <a:srgbClr val="000000"/>
                </a:solidFill>
              </a:rPr>
              <a:t>Compared with Standard spell checkers</a:t>
            </a:r>
            <a:endParaRPr b="1" sz="1400">
              <a:solidFill>
                <a:srgbClr val="000000"/>
              </a:solidFill>
            </a:endParaRPr>
          </a:p>
          <a:p>
            <a:pPr indent="0" lvl="0" marL="0" rtl="0" algn="l">
              <a:spcBef>
                <a:spcPts val="600"/>
              </a:spcBef>
              <a:spcAft>
                <a:spcPts val="0"/>
              </a:spcAft>
              <a:buNone/>
            </a:pPr>
            <a:r>
              <a:rPr lang="en" sz="1400">
                <a:solidFill>
                  <a:schemeClr val="dk1"/>
                </a:solidFill>
              </a:rPr>
              <a:t>                </a:t>
            </a:r>
            <a:r>
              <a:rPr b="1" lang="en" sz="1400">
                <a:solidFill>
                  <a:schemeClr val="dk1"/>
                </a:solidFill>
              </a:rPr>
              <a:t>2.</a:t>
            </a:r>
            <a:r>
              <a:rPr lang="en" sz="1400">
                <a:solidFill>
                  <a:schemeClr val="dk1"/>
                </a:solidFill>
              </a:rPr>
              <a:t> Misspelled words extracted from Youtube and Lankadeepa comments</a:t>
            </a:r>
            <a:endParaRPr sz="1400">
              <a:solidFill>
                <a:schemeClr val="dk1"/>
              </a:solidFill>
            </a:endParaRPr>
          </a:p>
          <a:p>
            <a:pPr indent="0" lvl="0" marL="0" rtl="0" algn="l">
              <a:spcBef>
                <a:spcPts val="600"/>
              </a:spcBef>
              <a:spcAft>
                <a:spcPts val="0"/>
              </a:spcAft>
              <a:buNone/>
            </a:pPr>
            <a:r>
              <a:t/>
            </a:r>
            <a:endParaRPr sz="1400">
              <a:solidFill>
                <a:schemeClr val="dk1"/>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457200" rtl="0" algn="l">
              <a:spcBef>
                <a:spcPts val="600"/>
              </a:spcBef>
              <a:spcAft>
                <a:spcPts val="0"/>
              </a:spcAft>
              <a:buNone/>
            </a:pPr>
            <a:r>
              <a:t/>
            </a:r>
            <a:endParaRPr sz="1400">
              <a:solidFill>
                <a:srgbClr val="000000"/>
              </a:solidFill>
            </a:endParaRPr>
          </a:p>
          <a:p>
            <a:pPr indent="0" lvl="0" marL="0" rtl="0" algn="l">
              <a:spcBef>
                <a:spcPts val="600"/>
              </a:spcBef>
              <a:spcAft>
                <a:spcPts val="0"/>
              </a:spcAft>
              <a:buNone/>
            </a:pPr>
            <a:r>
              <a:t/>
            </a:r>
            <a:endParaRPr sz="1400">
              <a:solidFill>
                <a:srgbClr val="000000"/>
              </a:solidFill>
            </a:endParaRPr>
          </a:p>
          <a:p>
            <a:pPr indent="0" lvl="0" marL="914400" rtl="0" algn="l">
              <a:spcBef>
                <a:spcPts val="600"/>
              </a:spcBef>
              <a:spcAft>
                <a:spcPts val="0"/>
              </a:spcAft>
              <a:buNone/>
            </a:pPr>
            <a:r>
              <a:t/>
            </a:r>
            <a:endParaRPr sz="1400">
              <a:solidFill>
                <a:srgbClr val="000000"/>
              </a:solidFill>
            </a:endParaRPr>
          </a:p>
        </p:txBody>
      </p:sp>
      <p:sp>
        <p:nvSpPr>
          <p:cNvPr id="588" name="Google Shape;588;p8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589" name="Google Shape;589;p84"/>
          <p:cNvGraphicFramePr/>
          <p:nvPr/>
        </p:nvGraphicFramePr>
        <p:xfrm>
          <a:off x="1493825" y="2433950"/>
          <a:ext cx="3000000" cy="3000000"/>
        </p:xfrm>
        <a:graphic>
          <a:graphicData uri="http://schemas.openxmlformats.org/drawingml/2006/table">
            <a:tbl>
              <a:tblPr>
                <a:noFill/>
                <a:tableStyleId>{CC4C27EE-B163-482E-A35C-FC152BD205EA}</a:tableStyleId>
              </a:tblPr>
              <a:tblGrid>
                <a:gridCol w="784175"/>
                <a:gridCol w="1691850"/>
                <a:gridCol w="1591000"/>
                <a:gridCol w="1355675"/>
                <a:gridCol w="1355675"/>
              </a:tblGrid>
              <a:tr h="526875">
                <a:tc>
                  <a:txBody>
                    <a:bodyPr/>
                    <a:lstStyle/>
                    <a:p>
                      <a:pPr indent="0" lvl="0" marL="0" rtl="0" algn="l">
                        <a:spcBef>
                          <a:spcPts val="0"/>
                        </a:spcBef>
                        <a:spcAft>
                          <a:spcPts val="0"/>
                        </a:spcAft>
                        <a:buNone/>
                      </a:pPr>
                      <a:r>
                        <a:t/>
                      </a:r>
                      <a:endParaRPr>
                        <a:latin typeface="Barlow Medium"/>
                        <a:ea typeface="Barlow Medium"/>
                        <a:cs typeface="Barlow Medium"/>
                        <a:sym typeface="Barlow Medium"/>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Number of Misspelled Words</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Correctly classified</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First suggestion accuracy</a:t>
                      </a:r>
                      <a:endParaRPr b="1">
                        <a:latin typeface="Barlow"/>
                        <a:ea typeface="Barlow"/>
                        <a:cs typeface="Barlow"/>
                        <a:sym typeface="Barlow"/>
                      </a:endParaRPr>
                    </a:p>
                  </a:txBody>
                  <a:tcPr marT="91425" marB="91425" marR="91425" marL="91425"/>
                </a:tc>
                <a:tc>
                  <a:txBody>
                    <a:bodyPr/>
                    <a:lstStyle/>
                    <a:p>
                      <a:pPr indent="0" lvl="0" marL="0" rtl="0" algn="just">
                        <a:lnSpc>
                          <a:spcPct val="150000"/>
                        </a:lnSpc>
                        <a:spcBef>
                          <a:spcPts val="0"/>
                        </a:spcBef>
                        <a:spcAft>
                          <a:spcPts val="0"/>
                        </a:spcAft>
                        <a:buNone/>
                      </a:pPr>
                      <a:r>
                        <a:rPr b="1" lang="en" sz="1200">
                          <a:solidFill>
                            <a:schemeClr val="dk1"/>
                          </a:solidFill>
                          <a:latin typeface="Barlow"/>
                          <a:ea typeface="Barlow"/>
                          <a:cs typeface="Barlow"/>
                          <a:sym typeface="Barlow"/>
                        </a:rPr>
                        <a:t>MRR</a:t>
                      </a:r>
                      <a:endParaRPr b="1">
                        <a:latin typeface="Barlow"/>
                        <a:ea typeface="Barlow"/>
                        <a:cs typeface="Barlow"/>
                        <a:sym typeface="Barlow"/>
                      </a:endParaRPr>
                    </a:p>
                  </a:txBody>
                  <a:tcPr marT="91425" marB="91425" marR="91425" marL="91425"/>
                </a:tc>
              </a:tr>
              <a:tr h="346250">
                <a:tc>
                  <a:txBody>
                    <a:bodyPr/>
                    <a:lstStyle/>
                    <a:p>
                      <a:pPr indent="0" lvl="0" marL="0" rtl="0" algn="l">
                        <a:spcBef>
                          <a:spcPts val="0"/>
                        </a:spcBef>
                        <a:spcAft>
                          <a:spcPts val="0"/>
                        </a:spcAft>
                        <a:buNone/>
                      </a:pPr>
                      <a:r>
                        <a:rPr lang="en" sz="1200">
                          <a:latin typeface="Barlow Medium"/>
                          <a:ea typeface="Barlow Medium"/>
                          <a:cs typeface="Barlow Medium"/>
                          <a:sym typeface="Barlow Medium"/>
                        </a:rPr>
                        <a:t>Word</a:t>
                      </a:r>
                      <a:endParaRPr sz="1200">
                        <a:latin typeface="Barlow Medium"/>
                        <a:ea typeface="Barlow Medium"/>
                        <a:cs typeface="Barlow Medium"/>
                        <a:sym typeface="Barlow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100</a:t>
                      </a:r>
                      <a:endParaRPr>
                        <a:latin typeface="Barlow Medium"/>
                        <a:ea typeface="Barlow Medium"/>
                        <a:cs typeface="Barlow Medium"/>
                        <a:sym typeface="Barlow Medium"/>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98</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35.71%</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0.4319</a:t>
                      </a:r>
                      <a:endParaRPr>
                        <a:latin typeface="Barlow Medium"/>
                        <a:ea typeface="Barlow Medium"/>
                        <a:cs typeface="Barlow Medium"/>
                        <a:sym typeface="Barlow Medium"/>
                      </a:endParaRPr>
                    </a:p>
                  </a:txBody>
                  <a:tcPr marT="91425" marB="91425" marR="91425" marL="91425"/>
                </a:tc>
              </a:tr>
              <a:tr h="100000">
                <a:tc>
                  <a:txBody>
                    <a:bodyPr/>
                    <a:lstStyle/>
                    <a:p>
                      <a:pPr indent="0" lvl="0" marL="0" rtl="0" algn="l">
                        <a:spcBef>
                          <a:spcPts val="0"/>
                        </a:spcBef>
                        <a:spcAft>
                          <a:spcPts val="0"/>
                        </a:spcAft>
                        <a:buNone/>
                      </a:pPr>
                      <a:r>
                        <a:rPr lang="en" sz="1200">
                          <a:latin typeface="Barlow Medium"/>
                          <a:ea typeface="Barlow Medium"/>
                          <a:cs typeface="Barlow Medium"/>
                          <a:sym typeface="Barlow Medium"/>
                        </a:rPr>
                        <a:t>Hunspell</a:t>
                      </a:r>
                      <a:endParaRPr sz="1200">
                        <a:latin typeface="Barlow Medium"/>
                        <a:ea typeface="Barlow Medium"/>
                        <a:cs typeface="Barlow Medium"/>
                        <a:sym typeface="Barlow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100</a:t>
                      </a:r>
                      <a:endParaRPr>
                        <a:latin typeface="Barlow Medium"/>
                        <a:ea typeface="Barlow Medium"/>
                        <a:cs typeface="Barlow Medium"/>
                        <a:sym typeface="Barlow Medium"/>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48</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60.41%</a:t>
                      </a:r>
                      <a:endParaRPr>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0.7176</a:t>
                      </a:r>
                      <a:endParaRPr>
                        <a:latin typeface="Barlow Medium"/>
                        <a:ea typeface="Barlow Medium"/>
                        <a:cs typeface="Barlow Medium"/>
                        <a:sym typeface="Barlow Medium"/>
                      </a:endParaRPr>
                    </a:p>
                  </a:txBody>
                  <a:tcPr marT="91425" marB="91425" marR="91425" marL="91425"/>
                </a:tc>
              </a:tr>
              <a:tr h="346250">
                <a:tc>
                  <a:txBody>
                    <a:bodyPr/>
                    <a:lstStyle/>
                    <a:p>
                      <a:pPr indent="0" lvl="0" marL="0" rtl="0" algn="l">
                        <a:spcBef>
                          <a:spcPts val="0"/>
                        </a:spcBef>
                        <a:spcAft>
                          <a:spcPts val="0"/>
                        </a:spcAft>
                        <a:buNone/>
                      </a:pPr>
                      <a:r>
                        <a:rPr lang="en" sz="1200">
                          <a:latin typeface="Barlow Medium"/>
                          <a:ea typeface="Barlow Medium"/>
                          <a:cs typeface="Barlow Medium"/>
                          <a:sym typeface="Barlow Medium"/>
                        </a:rPr>
                        <a:t>Subasa</a:t>
                      </a:r>
                      <a:endParaRPr sz="1200">
                        <a:latin typeface="Barlow Medium"/>
                        <a:ea typeface="Barlow Medium"/>
                        <a:cs typeface="Barlow Medium"/>
                        <a:sym typeface="Barlow Medium"/>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100</a:t>
                      </a:r>
                      <a:endParaRPr sz="1200">
                        <a:solidFill>
                          <a:schemeClr val="dk1"/>
                        </a:solidFill>
                        <a:latin typeface="Barlow Medium"/>
                        <a:ea typeface="Barlow Medium"/>
                        <a:cs typeface="Barlow Medium"/>
                        <a:sym typeface="Barlow Medium"/>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just">
                        <a:lnSpc>
                          <a:spcPct val="150000"/>
                        </a:lnSpc>
                        <a:spcBef>
                          <a:spcPts val="0"/>
                        </a:spcBef>
                        <a:spcAft>
                          <a:spcPts val="0"/>
                        </a:spcAft>
                        <a:buNone/>
                      </a:pPr>
                      <a:r>
                        <a:rPr lang="en" sz="1200">
                          <a:solidFill>
                            <a:schemeClr val="dk1"/>
                          </a:solidFill>
                          <a:latin typeface="Barlow Medium"/>
                          <a:ea typeface="Barlow Medium"/>
                          <a:cs typeface="Barlow Medium"/>
                          <a:sym typeface="Barlow Medium"/>
                        </a:rPr>
                        <a:t>38</a:t>
                      </a:r>
                      <a:endParaRPr sz="1200">
                        <a:solidFill>
                          <a:schemeClr val="dk1"/>
                        </a:solidFill>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73.68%</a:t>
                      </a:r>
                      <a:endParaRPr sz="1200">
                        <a:solidFill>
                          <a:schemeClr val="dk1"/>
                        </a:solidFill>
                        <a:latin typeface="Barlow Medium"/>
                        <a:ea typeface="Barlow Medium"/>
                        <a:cs typeface="Barlow Medium"/>
                        <a:sym typeface="Barlow Medium"/>
                      </a:endParaRPr>
                    </a:p>
                  </a:txBody>
                  <a:tcPr marT="91425" marB="91425" marR="91425" marL="91425"/>
                </a:tc>
                <a:tc>
                  <a:txBody>
                    <a:bodyPr/>
                    <a:lstStyle/>
                    <a:p>
                      <a:pPr indent="0" lvl="0" marL="0" rtl="0" algn="just">
                        <a:lnSpc>
                          <a:spcPct val="150000"/>
                        </a:lnSpc>
                        <a:spcBef>
                          <a:spcPts val="0"/>
                        </a:spcBef>
                        <a:spcAft>
                          <a:spcPts val="0"/>
                        </a:spcAft>
                        <a:buClr>
                          <a:schemeClr val="dk1"/>
                        </a:buClr>
                        <a:buSzPts val="1100"/>
                        <a:buFont typeface="Arial"/>
                        <a:buNone/>
                      </a:pPr>
                      <a:r>
                        <a:rPr lang="en" sz="1200">
                          <a:solidFill>
                            <a:schemeClr val="dk1"/>
                          </a:solidFill>
                          <a:latin typeface="Barlow Medium"/>
                          <a:ea typeface="Barlow Medium"/>
                          <a:cs typeface="Barlow Medium"/>
                          <a:sym typeface="Barlow Medium"/>
                        </a:rPr>
                        <a:t>0.7368</a:t>
                      </a:r>
                      <a:endParaRPr sz="1200">
                        <a:solidFill>
                          <a:schemeClr val="dk1"/>
                        </a:solidFill>
                        <a:latin typeface="Barlow Medium"/>
                        <a:ea typeface="Barlow Medium"/>
                        <a:cs typeface="Barlow Medium"/>
                        <a:sym typeface="Barlow Medium"/>
                      </a:endParaRPr>
                    </a:p>
                  </a:txBody>
                  <a:tcPr marT="91425" marB="91425" marR="91425" marL="91425"/>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85"/>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Work Carried Out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598" name="Shape 598"/>
        <p:cNvGrpSpPr/>
        <p:nvPr/>
      </p:nvGrpSpPr>
      <p:grpSpPr>
        <a:xfrm>
          <a:off x="0" y="0"/>
          <a:ext cx="0" cy="0"/>
          <a:chOff x="0" y="0"/>
          <a:chExt cx="0" cy="0"/>
        </a:xfrm>
      </p:grpSpPr>
      <p:sp>
        <p:nvSpPr>
          <p:cNvPr id="599" name="Google Shape;599;p86"/>
          <p:cNvSpPr/>
          <p:nvPr/>
        </p:nvSpPr>
        <p:spPr>
          <a:xfrm>
            <a:off x="370194" y="1452107"/>
            <a:ext cx="3855147" cy="300127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6"/>
          <p:cNvSpPr txBox="1"/>
          <p:nvPr>
            <p:ph idx="1" type="body"/>
          </p:nvPr>
        </p:nvSpPr>
        <p:spPr>
          <a:xfrm>
            <a:off x="5014350" y="1611500"/>
            <a:ext cx="3776400" cy="29385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Clr>
                <a:schemeClr val="dk1"/>
              </a:buClr>
              <a:buSzPts val="1100"/>
              <a:buFont typeface="Arial"/>
              <a:buNone/>
            </a:pPr>
            <a:r>
              <a:rPr lang="en" sz="1400">
                <a:solidFill>
                  <a:schemeClr val="dk1"/>
                </a:solidFill>
                <a:latin typeface="Barlow Medium"/>
                <a:ea typeface="Barlow Medium"/>
                <a:cs typeface="Barlow Medium"/>
                <a:sym typeface="Barlow Medium"/>
              </a:rPr>
              <a:t>Used FOMA and PHP to develop a web based morphological analyzer for 600,000 nouns.</a:t>
            </a:r>
            <a:endParaRPr sz="1400">
              <a:solidFill>
                <a:schemeClr val="dk1"/>
              </a:solidFill>
              <a:latin typeface="Barlow Medium"/>
              <a:ea typeface="Barlow Medium"/>
              <a:cs typeface="Barlow Medium"/>
              <a:sym typeface="Barlow Medium"/>
            </a:endParaRPr>
          </a:p>
          <a:p>
            <a:pPr indent="0" lvl="0" marL="0" rtl="0" algn="just">
              <a:lnSpc>
                <a:spcPct val="150000"/>
              </a:lnSpc>
              <a:spcBef>
                <a:spcPts val="1000"/>
              </a:spcBef>
              <a:spcAft>
                <a:spcPts val="0"/>
              </a:spcAft>
              <a:buClr>
                <a:schemeClr val="dk1"/>
              </a:buClr>
              <a:buSzPts val="1100"/>
              <a:buFont typeface="Arial"/>
              <a:buNone/>
            </a:pPr>
            <a:r>
              <a:t/>
            </a:r>
            <a:endParaRPr sz="1400">
              <a:solidFill>
                <a:schemeClr val="dk1"/>
              </a:solidFill>
              <a:latin typeface="Barlow Medium"/>
              <a:ea typeface="Barlow Medium"/>
              <a:cs typeface="Barlow Medium"/>
              <a:sym typeface="Barlow Medium"/>
            </a:endParaRPr>
          </a:p>
          <a:p>
            <a:pPr indent="0" lvl="0" marL="0" rtl="0" algn="just">
              <a:lnSpc>
                <a:spcPct val="150000"/>
              </a:lnSpc>
              <a:spcBef>
                <a:spcPts val="1000"/>
              </a:spcBef>
              <a:spcAft>
                <a:spcPts val="0"/>
              </a:spcAft>
              <a:buClr>
                <a:schemeClr val="dk1"/>
              </a:buClr>
              <a:buSzPts val="1100"/>
              <a:buFont typeface="Arial"/>
              <a:buNone/>
            </a:pPr>
            <a:r>
              <a:rPr lang="en" sz="1400">
                <a:solidFill>
                  <a:schemeClr val="dk1"/>
                </a:solidFill>
                <a:latin typeface="Barlow Medium"/>
                <a:ea typeface="Barlow Medium"/>
                <a:cs typeface="Barlow Medium"/>
                <a:sym typeface="Barlow Medium"/>
              </a:rPr>
              <a:t>User can enter a noun and analyse the morphological </a:t>
            </a:r>
            <a:r>
              <a:rPr lang="en" sz="1400">
                <a:solidFill>
                  <a:schemeClr val="dk1"/>
                </a:solidFill>
                <a:latin typeface="Barlow Medium"/>
                <a:ea typeface="Barlow Medium"/>
                <a:cs typeface="Barlow Medium"/>
                <a:sym typeface="Barlow Medium"/>
              </a:rPr>
              <a:t>information</a:t>
            </a:r>
            <a:r>
              <a:rPr lang="en" sz="1400">
                <a:solidFill>
                  <a:schemeClr val="dk1"/>
                </a:solidFill>
                <a:latin typeface="Barlow Medium"/>
                <a:ea typeface="Barlow Medium"/>
                <a:cs typeface="Barlow Medium"/>
                <a:sym typeface="Barlow Medium"/>
              </a:rPr>
              <a:t> of the noun</a:t>
            </a:r>
            <a:endParaRPr sz="1400">
              <a:solidFill>
                <a:schemeClr val="dk1"/>
              </a:solidFill>
              <a:latin typeface="Barlow Medium"/>
              <a:ea typeface="Barlow Medium"/>
              <a:cs typeface="Barlow Medium"/>
              <a:sym typeface="Barlow Medium"/>
            </a:endParaRPr>
          </a:p>
          <a:p>
            <a:pPr indent="0" lvl="0" marL="0" rtl="0" algn="l">
              <a:spcBef>
                <a:spcPts val="1000"/>
              </a:spcBef>
              <a:spcAft>
                <a:spcPts val="0"/>
              </a:spcAft>
              <a:buNone/>
            </a:pPr>
            <a:r>
              <a:t/>
            </a:r>
            <a:endParaRPr sz="2400"/>
          </a:p>
        </p:txBody>
      </p:sp>
      <p:sp>
        <p:nvSpPr>
          <p:cNvPr id="601" name="Google Shape;601;p86"/>
          <p:cNvSpPr/>
          <p:nvPr/>
        </p:nvSpPr>
        <p:spPr>
          <a:xfrm>
            <a:off x="531519" y="1611488"/>
            <a:ext cx="3532500" cy="225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B000"/>
                </a:solidFill>
                <a:latin typeface="Barlow"/>
                <a:ea typeface="Barlow"/>
                <a:cs typeface="Barlow"/>
                <a:sym typeface="Barlow"/>
              </a:rPr>
              <a:t>Place your screenshot here</a:t>
            </a:r>
            <a:endParaRPr sz="1000">
              <a:solidFill>
                <a:srgbClr val="FFB000"/>
              </a:solidFill>
              <a:latin typeface="Barlow"/>
              <a:ea typeface="Barlow"/>
              <a:cs typeface="Barlow"/>
              <a:sym typeface="Barlow"/>
            </a:endParaRPr>
          </a:p>
        </p:txBody>
      </p:sp>
      <p:sp>
        <p:nvSpPr>
          <p:cNvPr id="602" name="Google Shape;602;p8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03" name="Google Shape;603;p86"/>
          <p:cNvSpPr txBox="1"/>
          <p:nvPr>
            <p:ph type="title"/>
          </p:nvPr>
        </p:nvSpPr>
        <p:spPr>
          <a:xfrm>
            <a:off x="4483099" y="393475"/>
            <a:ext cx="34608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Noun Morphological Analyzer</a:t>
            </a:r>
            <a:endParaRPr/>
          </a:p>
        </p:txBody>
      </p:sp>
      <p:grpSp>
        <p:nvGrpSpPr>
          <p:cNvPr id="604" name="Google Shape;604;p86"/>
          <p:cNvGrpSpPr/>
          <p:nvPr/>
        </p:nvGrpSpPr>
        <p:grpSpPr>
          <a:xfrm>
            <a:off x="8162544" y="618788"/>
            <a:ext cx="369725" cy="356065"/>
            <a:chOff x="2583325" y="2972875"/>
            <a:chExt cx="462850" cy="445750"/>
          </a:xfrm>
        </p:grpSpPr>
        <p:sp>
          <p:nvSpPr>
            <p:cNvPr id="605" name="Google Shape;605;p86"/>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6"/>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7" name="Google Shape;607;p86"/>
          <p:cNvPicPr preferRelativeResize="0"/>
          <p:nvPr/>
        </p:nvPicPr>
        <p:blipFill>
          <a:blip r:embed="rId3">
            <a:alphaModFix/>
          </a:blip>
          <a:stretch>
            <a:fillRect/>
          </a:stretch>
        </p:blipFill>
        <p:spPr>
          <a:xfrm>
            <a:off x="490825" y="1611500"/>
            <a:ext cx="3573199" cy="22557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611" name="Shape 611"/>
        <p:cNvGrpSpPr/>
        <p:nvPr/>
      </p:nvGrpSpPr>
      <p:grpSpPr>
        <a:xfrm>
          <a:off x="0" y="0"/>
          <a:ext cx="0" cy="0"/>
          <a:chOff x="0" y="0"/>
          <a:chExt cx="0" cy="0"/>
        </a:xfrm>
      </p:grpSpPr>
      <p:sp>
        <p:nvSpPr>
          <p:cNvPr id="612" name="Google Shape;612;p87"/>
          <p:cNvSpPr/>
          <p:nvPr/>
        </p:nvSpPr>
        <p:spPr>
          <a:xfrm>
            <a:off x="370194" y="1452107"/>
            <a:ext cx="3855147" cy="3001276"/>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7"/>
          <p:cNvSpPr txBox="1"/>
          <p:nvPr>
            <p:ph idx="1" type="body"/>
          </p:nvPr>
        </p:nvSpPr>
        <p:spPr>
          <a:xfrm>
            <a:off x="1056000" y="1349150"/>
            <a:ext cx="7586100" cy="29385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t/>
            </a:r>
            <a:endParaRPr b="1" sz="1200">
              <a:solidFill>
                <a:schemeClr val="dk1"/>
              </a:solidFill>
              <a:latin typeface="Times New Roman"/>
              <a:ea typeface="Times New Roman"/>
              <a:cs typeface="Times New Roman"/>
              <a:sym typeface="Times New Roman"/>
            </a:endParaRPr>
          </a:p>
          <a:p>
            <a:pPr indent="-317500" lvl="0" marL="457200" rtl="0" algn="just">
              <a:lnSpc>
                <a:spcPct val="150000"/>
              </a:lnSpc>
              <a:spcBef>
                <a:spcPts val="100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It is vital to identify all the noun words from the corpora before developing the morphological analyzer. </a:t>
            </a:r>
            <a:endParaRPr sz="1400">
              <a:solidFill>
                <a:schemeClr val="dk1"/>
              </a:solidFill>
              <a:latin typeface="Barlow Medium"/>
              <a:ea typeface="Barlow Medium"/>
              <a:cs typeface="Barlow Medium"/>
              <a:sym typeface="Barlow Medium"/>
            </a:endParaRPr>
          </a:p>
          <a:p>
            <a:pPr indent="-317500" lvl="0" marL="457200" rtl="0" algn="just">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Majority of the tagged corpora have some word tagging issues.</a:t>
            </a:r>
            <a:endParaRPr sz="1400">
              <a:solidFill>
                <a:schemeClr val="dk1"/>
              </a:solidFill>
              <a:latin typeface="Barlow Medium"/>
              <a:ea typeface="Barlow Medium"/>
              <a:cs typeface="Barlow Medium"/>
              <a:sym typeface="Barlow Medium"/>
            </a:endParaRPr>
          </a:p>
          <a:p>
            <a:pPr indent="-304800" lvl="1" marL="91440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Having multiple tags for a given unique word</a:t>
            </a:r>
            <a:endParaRPr sz="1200">
              <a:solidFill>
                <a:schemeClr val="dk1"/>
              </a:solidFill>
              <a:latin typeface="Barlow Medium"/>
              <a:ea typeface="Barlow Medium"/>
              <a:cs typeface="Barlow Medium"/>
              <a:sym typeface="Barlow Medium"/>
            </a:endParaRPr>
          </a:p>
          <a:p>
            <a:pPr indent="-304800" lvl="1" marL="914400" rtl="0" algn="just">
              <a:lnSpc>
                <a:spcPct val="150000"/>
              </a:lnSpc>
              <a:spcBef>
                <a:spcPts val="0"/>
              </a:spcBef>
              <a:spcAft>
                <a:spcPts val="0"/>
              </a:spcAft>
              <a:buClr>
                <a:schemeClr val="dk1"/>
              </a:buClr>
              <a:buSzPts val="1200"/>
              <a:buFont typeface="Barlow Medium"/>
              <a:buChar char="○"/>
            </a:pPr>
            <a:r>
              <a:rPr lang="en" sz="1200">
                <a:solidFill>
                  <a:schemeClr val="dk1"/>
                </a:solidFill>
                <a:latin typeface="Barlow Medium"/>
                <a:ea typeface="Barlow Medium"/>
                <a:cs typeface="Barlow Medium"/>
                <a:sym typeface="Barlow Medium"/>
              </a:rPr>
              <a:t>Some words in the corpora did not have any associative tag at all</a:t>
            </a:r>
            <a:endParaRPr sz="1600">
              <a:solidFill>
                <a:schemeClr val="dk1"/>
              </a:solidFill>
              <a:latin typeface="Barlow Medium"/>
              <a:ea typeface="Barlow Medium"/>
              <a:cs typeface="Barlow Medium"/>
              <a:sym typeface="Barlow Medium"/>
            </a:endParaRPr>
          </a:p>
          <a:p>
            <a:pPr indent="-317500" lvl="0" marL="457200" rtl="0" algn="just">
              <a:lnSpc>
                <a:spcPct val="150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Developed a python script to search and indicate tagging mistakes accurately for all of the possible tagging issues within corpora.</a:t>
            </a:r>
            <a:endParaRPr sz="1400">
              <a:solidFill>
                <a:schemeClr val="dk1"/>
              </a:solidFill>
              <a:latin typeface="Barlow Medium"/>
              <a:ea typeface="Barlow Medium"/>
              <a:cs typeface="Barlow Medium"/>
              <a:sym typeface="Barlow Medium"/>
            </a:endParaRPr>
          </a:p>
        </p:txBody>
      </p:sp>
      <p:sp>
        <p:nvSpPr>
          <p:cNvPr id="614" name="Google Shape;614;p8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15" name="Google Shape;615;p87"/>
          <p:cNvSpPr txBox="1"/>
          <p:nvPr>
            <p:ph type="title"/>
          </p:nvPr>
        </p:nvSpPr>
        <p:spPr>
          <a:xfrm>
            <a:off x="4116225" y="393475"/>
            <a:ext cx="46344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Refined and Analyzed the Sinhala Corpara</a:t>
            </a:r>
            <a:endParaRPr sz="1600"/>
          </a:p>
        </p:txBody>
      </p:sp>
      <p:grpSp>
        <p:nvGrpSpPr>
          <p:cNvPr id="616" name="Google Shape;616;p87"/>
          <p:cNvGrpSpPr/>
          <p:nvPr/>
        </p:nvGrpSpPr>
        <p:grpSpPr>
          <a:xfrm>
            <a:off x="8162544" y="618788"/>
            <a:ext cx="369725" cy="356065"/>
            <a:chOff x="2583325" y="2972875"/>
            <a:chExt cx="462850" cy="445750"/>
          </a:xfrm>
        </p:grpSpPr>
        <p:sp>
          <p:nvSpPr>
            <p:cNvPr id="617" name="Google Shape;617;p87"/>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7"/>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2" name="Shape 622"/>
        <p:cNvGrpSpPr/>
        <p:nvPr/>
      </p:nvGrpSpPr>
      <p:grpSpPr>
        <a:xfrm>
          <a:off x="0" y="0"/>
          <a:ext cx="0" cy="0"/>
          <a:chOff x="0" y="0"/>
          <a:chExt cx="0" cy="0"/>
        </a:xfrm>
      </p:grpSpPr>
      <p:sp>
        <p:nvSpPr>
          <p:cNvPr id="623" name="Google Shape;623;p88"/>
          <p:cNvSpPr txBox="1"/>
          <p:nvPr>
            <p:ph type="ctrTitle"/>
          </p:nvPr>
        </p:nvSpPr>
        <p:spPr>
          <a:xfrm>
            <a:off x="2935400" y="1846200"/>
            <a:ext cx="5814900" cy="910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Challenges and Risks</a:t>
            </a:r>
            <a:endParaRPr/>
          </a:p>
        </p:txBody>
      </p:sp>
      <p:sp>
        <p:nvSpPr>
          <p:cNvPr id="624" name="Google Shape;624;p88"/>
          <p:cNvSpPr txBox="1"/>
          <p:nvPr>
            <p:ph idx="1" type="subTitle"/>
          </p:nvPr>
        </p:nvSpPr>
        <p:spPr>
          <a:xfrm>
            <a:off x="2935400" y="2619000"/>
            <a:ext cx="58149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sp>
        <p:nvSpPr>
          <p:cNvPr id="629" name="Google Shape;629;p8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630" name="Google Shape;630;p89"/>
          <p:cNvSpPr txBox="1"/>
          <p:nvPr>
            <p:ph idx="1" type="body"/>
          </p:nvPr>
        </p:nvSpPr>
        <p:spPr>
          <a:xfrm>
            <a:off x="1522706" y="1026416"/>
            <a:ext cx="7085700" cy="2938500"/>
          </a:xfrm>
          <a:prstGeom prst="rect">
            <a:avLst/>
          </a:prstGeom>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t/>
            </a:r>
            <a:endParaRPr sz="1200">
              <a:solidFill>
                <a:schemeClr val="dk1"/>
              </a:solidFill>
              <a:latin typeface="Raleway Medium"/>
              <a:ea typeface="Raleway Medium"/>
              <a:cs typeface="Raleway Medium"/>
              <a:sym typeface="Raleway Medium"/>
            </a:endParaRPr>
          </a:p>
          <a:p>
            <a:pPr indent="-317500" lvl="0" marL="457200" rtl="0" algn="just">
              <a:lnSpc>
                <a:spcPct val="150000"/>
              </a:lnSpc>
              <a:spcBef>
                <a:spcPts val="1400"/>
              </a:spcBef>
              <a:spcAft>
                <a:spcPts val="0"/>
              </a:spcAft>
              <a:buClr>
                <a:schemeClr val="dk1"/>
              </a:buClr>
              <a:buSzPts val="1400"/>
              <a:buChar char="●"/>
            </a:pPr>
            <a:r>
              <a:rPr b="1" lang="en" sz="1400">
                <a:solidFill>
                  <a:schemeClr val="dk1"/>
                </a:solidFill>
              </a:rPr>
              <a:t>Categorizing Sinhala nouns into Foma applicable categories</a:t>
            </a:r>
            <a:endParaRPr b="1" sz="1400">
              <a:solidFill>
                <a:schemeClr val="dk1"/>
              </a:solidFill>
            </a:endParaRPr>
          </a:p>
          <a:p>
            <a:pPr indent="0" lvl="0" marL="0" rtl="0" algn="just">
              <a:lnSpc>
                <a:spcPct val="150000"/>
              </a:lnSpc>
              <a:spcBef>
                <a:spcPts val="0"/>
              </a:spcBef>
              <a:spcAft>
                <a:spcPts val="0"/>
              </a:spcAft>
              <a:buNone/>
            </a:pPr>
            <a:r>
              <a:t/>
            </a:r>
            <a:endParaRPr b="1" sz="1400">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sz="1400">
                <a:solidFill>
                  <a:schemeClr val="dk1"/>
                </a:solidFill>
              </a:rPr>
              <a:t>Finding resources as Sinhala is a resource scarce language</a:t>
            </a:r>
            <a:endParaRPr b="1" sz="1400">
              <a:solidFill>
                <a:schemeClr val="dk1"/>
              </a:solidFill>
            </a:endParaRPr>
          </a:p>
          <a:p>
            <a:pPr indent="0" lvl="0" marL="0" rtl="0" algn="just">
              <a:lnSpc>
                <a:spcPct val="150000"/>
              </a:lnSpc>
              <a:spcBef>
                <a:spcPts val="0"/>
              </a:spcBef>
              <a:spcAft>
                <a:spcPts val="0"/>
              </a:spcAft>
              <a:buNone/>
            </a:pPr>
            <a:r>
              <a:t/>
            </a:r>
            <a:endParaRPr b="1" sz="1400">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sz="1400">
                <a:solidFill>
                  <a:schemeClr val="dk1"/>
                </a:solidFill>
              </a:rPr>
              <a:t>Finding resources that can train deep learning models</a:t>
            </a:r>
            <a:endParaRPr b="1" sz="1400">
              <a:solidFill>
                <a:schemeClr val="dk1"/>
              </a:solidFill>
            </a:endParaRPr>
          </a:p>
          <a:p>
            <a:pPr indent="0" lvl="0" marL="0" rtl="0" algn="just">
              <a:lnSpc>
                <a:spcPct val="150000"/>
              </a:lnSpc>
              <a:spcBef>
                <a:spcPts val="0"/>
              </a:spcBef>
              <a:spcAft>
                <a:spcPts val="0"/>
              </a:spcAft>
              <a:buNone/>
            </a:pPr>
            <a:r>
              <a:t/>
            </a:r>
            <a:endParaRPr b="1" sz="1400">
              <a:solidFill>
                <a:schemeClr val="dk1"/>
              </a:solidFill>
            </a:endParaRPr>
          </a:p>
          <a:p>
            <a:pPr indent="-317500" lvl="0" marL="457200" rtl="0" algn="just">
              <a:lnSpc>
                <a:spcPct val="150000"/>
              </a:lnSpc>
              <a:spcBef>
                <a:spcPts val="0"/>
              </a:spcBef>
              <a:spcAft>
                <a:spcPts val="0"/>
              </a:spcAft>
              <a:buClr>
                <a:schemeClr val="dk1"/>
              </a:buClr>
              <a:buSzPts val="1400"/>
              <a:buChar char="●"/>
            </a:pPr>
            <a:r>
              <a:rPr b="1" lang="en" sz="1400">
                <a:solidFill>
                  <a:schemeClr val="dk1"/>
                </a:solidFill>
              </a:rPr>
              <a:t>Limitations in Microsoft API to create spell checker add-in for Microsoft office word</a:t>
            </a:r>
            <a:endParaRPr b="1" sz="1400">
              <a:solidFill>
                <a:schemeClr val="dk1"/>
              </a:solidFill>
            </a:endParaRPr>
          </a:p>
        </p:txBody>
      </p:sp>
      <p:sp>
        <p:nvSpPr>
          <p:cNvPr id="631" name="Google Shape;631;p8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32" name="Google Shape;632;p89"/>
          <p:cNvGrpSpPr/>
          <p:nvPr/>
        </p:nvGrpSpPr>
        <p:grpSpPr>
          <a:xfrm>
            <a:off x="8180944" y="637329"/>
            <a:ext cx="336534" cy="318981"/>
            <a:chOff x="5300400" y="3670175"/>
            <a:chExt cx="421300" cy="399325"/>
          </a:xfrm>
        </p:grpSpPr>
        <p:sp>
          <p:nvSpPr>
            <p:cNvPr id="633" name="Google Shape;633;p89"/>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9"/>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9"/>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9"/>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89"/>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9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643" name="Google Shape;643;p90"/>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r>
              <a:rPr b="1" lang="en" sz="1200">
                <a:solidFill>
                  <a:schemeClr val="dk1"/>
                </a:solidFill>
                <a:latin typeface="Times New Roman"/>
                <a:ea typeface="Times New Roman"/>
                <a:cs typeface="Times New Roman"/>
                <a:sym typeface="Times New Roman"/>
              </a:rPr>
              <a:t>1</a:t>
            </a:r>
            <a:r>
              <a:rPr lang="en" sz="1200">
                <a:solidFill>
                  <a:schemeClr val="dk1"/>
                </a:solidFill>
                <a:latin typeface="Times New Roman"/>
                <a:ea typeface="Times New Roman"/>
                <a:cs typeface="Times New Roman"/>
                <a:sym typeface="Times New Roman"/>
              </a:rPr>
              <a:t>] 	R. W. R. P. C. L. a. E. J. Asanka Wasala, "</a:t>
            </a:r>
            <a:r>
              <a:rPr i="1" lang="en" sz="1200">
                <a:solidFill>
                  <a:schemeClr val="dk1"/>
                </a:solidFill>
                <a:latin typeface="Times New Roman"/>
                <a:ea typeface="Times New Roman"/>
                <a:cs typeface="Times New Roman"/>
                <a:sym typeface="Times New Roman"/>
              </a:rPr>
              <a:t>A Data-Driven Approach to Checking and Correcting Spelling Errors in Sinhala,</a:t>
            </a:r>
            <a:r>
              <a:rPr lang="en" sz="1200">
                <a:solidFill>
                  <a:schemeClr val="dk1"/>
                </a:solidFill>
                <a:latin typeface="Times New Roman"/>
                <a:ea typeface="Times New Roman"/>
                <a:cs typeface="Times New Roman"/>
                <a:sym typeface="Times New Roman"/>
              </a:rPr>
              <a:t>" The International Journal on Advances in ICT for Emerging Regions, vol. 3.</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r>
              <a:rPr b="1" lang="en" sz="1200">
                <a:solidFill>
                  <a:schemeClr val="dk1"/>
                </a:solidFill>
                <a:latin typeface="Times New Roman"/>
                <a:ea typeface="Times New Roman"/>
                <a:cs typeface="Times New Roman"/>
                <a:sym typeface="Times New Roman"/>
              </a:rPr>
              <a:t>2</a:t>
            </a:r>
            <a:r>
              <a:rPr lang="en" sz="1200">
                <a:solidFill>
                  <a:schemeClr val="dk1"/>
                </a:solidFill>
                <a:latin typeface="Times New Roman"/>
                <a:ea typeface="Times New Roman"/>
                <a:cs typeface="Times New Roman"/>
                <a:sym typeface="Times New Roman"/>
              </a:rPr>
              <a:t>]	A. W. ,. W. Eranga Jayalatharachchl, "Data-Driven Spell Checking: The Synergy of Two Algorithms for Spelling Error Detection and Correction," The International Conference on Advances in ICT for Emerging Regions - iCTer , pp. 7-13, 2012.</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r>
              <a:rPr b="1" lang="en" sz="1200">
                <a:solidFill>
                  <a:schemeClr val="dk1"/>
                </a:solidFill>
                <a:latin typeface="Times New Roman"/>
                <a:ea typeface="Times New Roman"/>
                <a:cs typeface="Times New Roman"/>
                <a:sym typeface="Times New Roman"/>
              </a:rPr>
              <a:t>3</a:t>
            </a:r>
            <a:r>
              <a:rPr lang="en" sz="1200">
                <a:solidFill>
                  <a:schemeClr val="dk1"/>
                </a:solidFill>
                <a:latin typeface="Times New Roman"/>
                <a:ea typeface="Times New Roman"/>
                <a:cs typeface="Times New Roman"/>
                <a:sym typeface="Times New Roman"/>
              </a:rPr>
              <a:t>]	</a:t>
            </a:r>
            <a:r>
              <a:rPr lang="en" sz="1200">
                <a:solidFill>
                  <a:schemeClr val="dk1"/>
                </a:solidFill>
                <a:highlight>
                  <a:srgbClr val="FFFFFF"/>
                </a:highlight>
                <a:latin typeface="Times New Roman"/>
                <a:ea typeface="Times New Roman"/>
                <a:cs typeface="Times New Roman"/>
                <a:sym typeface="Times New Roman"/>
              </a:rPr>
              <a:t>Subhagya, L.G., Ranathunga, L., Nimasha, W.H., Jayawickrama, B.R., &amp; Mahaliyanaarchchi, K.L. (2018). Data Driven Approach to Sinhala Spell Checker and Correction. </a:t>
            </a:r>
            <a:r>
              <a:rPr i="1" lang="en" sz="1200">
                <a:solidFill>
                  <a:schemeClr val="dk1"/>
                </a:solidFill>
                <a:highlight>
                  <a:srgbClr val="FFFFFF"/>
                </a:highlight>
                <a:latin typeface="Times New Roman"/>
                <a:ea typeface="Times New Roman"/>
                <a:cs typeface="Times New Roman"/>
                <a:sym typeface="Times New Roman"/>
              </a:rPr>
              <a:t>2018 18th International Conference on Advances in ICT for Emerging Regions (ICTer)</a:t>
            </a:r>
            <a:r>
              <a:rPr lang="en" sz="1200">
                <a:solidFill>
                  <a:schemeClr val="dk1"/>
                </a:solidFill>
                <a:highlight>
                  <a:srgbClr val="FFFFFF"/>
                </a:highlight>
                <a:latin typeface="Times New Roman"/>
                <a:ea typeface="Times New Roman"/>
                <a:cs typeface="Times New Roman"/>
                <a:sym typeface="Times New Roman"/>
              </a:rPr>
              <a:t>, 01-06.S</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t>
            </a:r>
            <a:r>
              <a:rPr b="1" lang="en" sz="1200">
                <a:solidFill>
                  <a:schemeClr val="dk1"/>
                </a:solidFill>
                <a:highlight>
                  <a:srgbClr val="FFFFFF"/>
                </a:highlight>
                <a:latin typeface="Times New Roman"/>
                <a:ea typeface="Times New Roman"/>
                <a:cs typeface="Times New Roman"/>
                <a:sym typeface="Times New Roman"/>
              </a:rPr>
              <a:t>4</a:t>
            </a:r>
            <a:r>
              <a:rPr lang="en" sz="1200">
                <a:solidFill>
                  <a:schemeClr val="dk1"/>
                </a:solidFill>
                <a:highlight>
                  <a:srgbClr val="FFFFFF"/>
                </a:highlight>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H. Kaur, G. Kaur and M. Kaur, "Punjabi Spell Checker Using Dictionary Clustering," </a:t>
            </a:r>
            <a:r>
              <a:rPr i="1" lang="en" sz="1200">
                <a:solidFill>
                  <a:schemeClr val="dk1"/>
                </a:solidFill>
                <a:latin typeface="Times New Roman"/>
                <a:ea typeface="Times New Roman"/>
                <a:cs typeface="Times New Roman"/>
                <a:sym typeface="Times New Roman"/>
              </a:rPr>
              <a:t>International Journal of Science, Engineering and Technology Research</a:t>
            </a:r>
            <a:r>
              <a:rPr lang="en" sz="1200">
                <a:solidFill>
                  <a:schemeClr val="dk1"/>
                </a:solidFill>
                <a:latin typeface="Times New Roman"/>
                <a:ea typeface="Times New Roman"/>
                <a:cs typeface="Times New Roman"/>
                <a:sym typeface="Times New Roman"/>
              </a:rPr>
              <a:t>, vol. 4, no. 7, pp. 2369-2374, July 2015.</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None/>
            </a:pPr>
            <a:r>
              <a:t/>
            </a:r>
            <a:endParaRPr sz="1200">
              <a:solidFill>
                <a:schemeClr val="dk1"/>
              </a:solidFill>
              <a:latin typeface="Raleway Medium"/>
              <a:ea typeface="Raleway Medium"/>
              <a:cs typeface="Raleway Medium"/>
              <a:sym typeface="Raleway Medium"/>
            </a:endParaRPr>
          </a:p>
          <a:p>
            <a:pPr indent="0" lvl="0" marL="0" rtl="0" algn="l">
              <a:spcBef>
                <a:spcPts val="1400"/>
              </a:spcBef>
              <a:spcAft>
                <a:spcPts val="0"/>
              </a:spcAft>
              <a:buNone/>
            </a:pPr>
            <a:r>
              <a:t/>
            </a:r>
            <a:endParaRPr/>
          </a:p>
        </p:txBody>
      </p:sp>
      <p:sp>
        <p:nvSpPr>
          <p:cNvPr id="644" name="Google Shape;644;p9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645" name="Google Shape;645;p90"/>
          <p:cNvGrpSpPr/>
          <p:nvPr/>
        </p:nvGrpSpPr>
        <p:grpSpPr>
          <a:xfrm>
            <a:off x="8180944" y="637329"/>
            <a:ext cx="336534" cy="318981"/>
            <a:chOff x="5300400" y="3670175"/>
            <a:chExt cx="421300" cy="399325"/>
          </a:xfrm>
        </p:grpSpPr>
        <p:sp>
          <p:nvSpPr>
            <p:cNvPr id="646" name="Google Shape;646;p90"/>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0"/>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0"/>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0"/>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0"/>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B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656" name="Google Shape;656;p91"/>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t>
            </a:r>
            <a:r>
              <a:rPr b="1" lang="en" sz="1200">
                <a:solidFill>
                  <a:schemeClr val="dk1"/>
                </a:solidFill>
                <a:highlight>
                  <a:srgbClr val="FFFFFF"/>
                </a:highlight>
                <a:latin typeface="Times New Roman"/>
                <a:ea typeface="Times New Roman"/>
                <a:cs typeface="Times New Roman"/>
                <a:sym typeface="Times New Roman"/>
              </a:rPr>
              <a:t>5</a:t>
            </a:r>
            <a:r>
              <a:rPr lang="en" sz="1200">
                <a:solidFill>
                  <a:schemeClr val="dk1"/>
                </a:solidFill>
                <a:highlight>
                  <a:srgbClr val="FFFFFF"/>
                </a:highlight>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G. U. M. Rao, P. A. Kulkarni and C. Mala, "A Telugu Morphological Analyzer," </a:t>
            </a:r>
            <a:r>
              <a:rPr i="1" lang="en" sz="1200">
                <a:solidFill>
                  <a:schemeClr val="dk1"/>
                </a:solidFill>
                <a:latin typeface="Times New Roman"/>
                <a:ea typeface="Times New Roman"/>
                <a:cs typeface="Times New Roman"/>
                <a:sym typeface="Times New Roman"/>
              </a:rPr>
              <a:t>International Telugu Internet Conference Proceedings</a:t>
            </a:r>
            <a:r>
              <a:rPr lang="en" sz="1200">
                <a:solidFill>
                  <a:schemeClr val="dk1"/>
                </a:solidFill>
                <a:latin typeface="Times New Roman"/>
                <a:ea typeface="Times New Roman"/>
                <a:cs typeface="Times New Roman"/>
                <a:sym typeface="Times New Roman"/>
              </a:rPr>
              <a:t>, 28th - 30th September 2011.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t>
            </a:r>
            <a:r>
              <a:rPr b="1" lang="en" sz="1200">
                <a:solidFill>
                  <a:schemeClr val="dk1"/>
                </a:solidFill>
                <a:highlight>
                  <a:srgbClr val="FFFFFF"/>
                </a:highlight>
                <a:latin typeface="Times New Roman"/>
                <a:ea typeface="Times New Roman"/>
                <a:cs typeface="Times New Roman"/>
                <a:sym typeface="Times New Roman"/>
              </a:rPr>
              <a:t>6</a:t>
            </a:r>
            <a:r>
              <a:rPr lang="en" sz="1200">
                <a:solidFill>
                  <a:schemeClr val="dk1"/>
                </a:solidFill>
                <a:highlight>
                  <a:srgbClr val="FFFFFF"/>
                </a:highlight>
                <a:latin typeface="Times New Roman"/>
                <a:ea typeface="Times New Roman"/>
                <a:cs typeface="Times New Roman"/>
                <a:sym typeface="Times New Roman"/>
              </a:rPr>
              <a:t>]	B, Premjith &amp; Kp, Soman &amp; Kumar, M. (2018). A deep learning approach for Malayalam morphological analysis at character level. Procedia Computer Science. 132. 47-54. 10.1016/j.procs.2018.05.058.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t>
            </a:r>
            <a:r>
              <a:rPr b="1" lang="en" sz="1200">
                <a:solidFill>
                  <a:schemeClr val="dk1"/>
                </a:solidFill>
                <a:highlight>
                  <a:srgbClr val="FFFFFF"/>
                </a:highlight>
                <a:latin typeface="Times New Roman"/>
                <a:ea typeface="Times New Roman"/>
                <a:cs typeface="Times New Roman"/>
                <a:sym typeface="Times New Roman"/>
              </a:rPr>
              <a:t>7</a:t>
            </a:r>
            <a:r>
              <a:rPr lang="en" sz="1200">
                <a:solidFill>
                  <a:schemeClr val="dk1"/>
                </a:solidFill>
                <a:highlight>
                  <a:srgbClr val="FFFFFF"/>
                </a:highlight>
                <a:latin typeface="Times New Roman"/>
                <a:ea typeface="Times New Roman"/>
                <a:cs typeface="Times New Roman"/>
                <a:sym typeface="Times New Roman"/>
              </a:rPr>
              <a:t>]	Sooraj, S &amp; K, Manjusha &amp; Kumar, M &amp; Kp, Soman. (2018). Deep learning based spell checker for Malayalam language. Journal of Intelligent &amp; Fuzzy Systems. 34. 1427-1434. 10.3233/JIFS-169438.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t>
            </a:r>
            <a:r>
              <a:rPr b="1" lang="en" sz="1200">
                <a:solidFill>
                  <a:schemeClr val="dk1"/>
                </a:solidFill>
                <a:highlight>
                  <a:srgbClr val="FFFFFF"/>
                </a:highlight>
                <a:latin typeface="Times New Roman"/>
                <a:ea typeface="Times New Roman"/>
                <a:cs typeface="Times New Roman"/>
                <a:sym typeface="Times New Roman"/>
              </a:rPr>
              <a:t>8</a:t>
            </a:r>
            <a:r>
              <a:rPr lang="en" sz="1200">
                <a:solidFill>
                  <a:schemeClr val="dk1"/>
                </a:solidFill>
                <a:highlight>
                  <a:srgbClr val="FFFFFF"/>
                </a:highlight>
                <a:latin typeface="Times New Roman"/>
                <a:ea typeface="Times New Roman"/>
                <a:cs typeface="Times New Roman"/>
                <a:sym typeface="Times New Roman"/>
              </a:rPr>
              <a:t>]	</a:t>
            </a:r>
            <a:r>
              <a:rPr lang="en" sz="1200">
                <a:solidFill>
                  <a:srgbClr val="222222"/>
                </a:solidFill>
                <a:highlight>
                  <a:srgbClr val="FFFFFF"/>
                </a:highlight>
                <a:latin typeface="Times New Roman"/>
                <a:ea typeface="Times New Roman"/>
                <a:cs typeface="Times New Roman"/>
                <a:sym typeface="Times New Roman"/>
              </a:rPr>
              <a:t>Bojanowski, P., Grave, E., Joulin, A. and Mikolov, T., 2017. Enriching word vectors with subword information. </a:t>
            </a:r>
            <a:r>
              <a:rPr i="1" lang="en" sz="1200">
                <a:solidFill>
                  <a:srgbClr val="222222"/>
                </a:solidFill>
                <a:highlight>
                  <a:srgbClr val="FFFFFF"/>
                </a:highlight>
                <a:latin typeface="Times New Roman"/>
                <a:ea typeface="Times New Roman"/>
                <a:cs typeface="Times New Roman"/>
                <a:sym typeface="Times New Roman"/>
              </a:rPr>
              <a:t>Transactions of the Association for Computational Linguistics</a:t>
            </a:r>
            <a:r>
              <a:rPr lang="en" sz="1200">
                <a:solidFill>
                  <a:srgbClr val="222222"/>
                </a:solidFill>
                <a:highlight>
                  <a:srgbClr val="FFFFFF"/>
                </a:highlight>
                <a:latin typeface="Times New Roman"/>
                <a:ea typeface="Times New Roman"/>
                <a:cs typeface="Times New Roman"/>
                <a:sym typeface="Times New Roman"/>
              </a:rPr>
              <a:t>, </a:t>
            </a:r>
            <a:r>
              <a:rPr i="1" lang="en" sz="1200">
                <a:solidFill>
                  <a:srgbClr val="222222"/>
                </a:solidFill>
                <a:highlight>
                  <a:srgbClr val="FFFFFF"/>
                </a:highlight>
                <a:latin typeface="Times New Roman"/>
                <a:ea typeface="Times New Roman"/>
                <a:cs typeface="Times New Roman"/>
                <a:sym typeface="Times New Roman"/>
              </a:rPr>
              <a:t>5</a:t>
            </a:r>
            <a:r>
              <a:rPr lang="en" sz="1200">
                <a:solidFill>
                  <a:srgbClr val="222222"/>
                </a:solidFill>
                <a:highlight>
                  <a:srgbClr val="FFFFFF"/>
                </a:highlight>
                <a:latin typeface="Times New Roman"/>
                <a:ea typeface="Times New Roman"/>
                <a:cs typeface="Times New Roman"/>
                <a:sym typeface="Times New Roman"/>
              </a:rPr>
              <a:t>, pp.135-146.</a:t>
            </a:r>
            <a:endParaRPr sz="1200">
              <a:solidFill>
                <a:srgbClr val="222222"/>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22222"/>
              </a:solidFill>
              <a:highlight>
                <a:srgbClr val="FFFFFF"/>
              </a:highlight>
              <a:latin typeface="Times New Roman"/>
              <a:ea typeface="Times New Roman"/>
              <a:cs typeface="Times New Roman"/>
              <a:sym typeface="Times New Roman"/>
            </a:endParaRPr>
          </a:p>
          <a:p>
            <a:pPr indent="0" lvl="0" marL="0" marR="0" rtl="0" algn="just">
              <a:lnSpc>
                <a:spcPct val="150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a:t>
            </a:r>
            <a:r>
              <a:rPr b="1" lang="en" sz="1200">
                <a:solidFill>
                  <a:schemeClr val="dk1"/>
                </a:solidFill>
                <a:highlight>
                  <a:srgbClr val="FFFFFF"/>
                </a:highlight>
                <a:latin typeface="Times New Roman"/>
                <a:ea typeface="Times New Roman"/>
                <a:cs typeface="Times New Roman"/>
                <a:sym typeface="Times New Roman"/>
              </a:rPr>
              <a:t>9</a:t>
            </a:r>
            <a:r>
              <a:rPr lang="en" sz="1200">
                <a:solidFill>
                  <a:schemeClr val="dk1"/>
                </a:solidFill>
                <a:highlight>
                  <a:srgbClr val="FFFFFF"/>
                </a:highlight>
                <a:latin typeface="Times New Roman"/>
                <a:ea typeface="Times New Roman"/>
                <a:cs typeface="Times New Roman"/>
                <a:sym typeface="Times New Roman"/>
              </a:rPr>
              <a:t>]	Welgama Viraj, Weerasinghe Ruvan, and Mahesan Niran (2015) 'Deﬁning the Gold Standard Deﬁnitions for the Morphology of Sinhala Words', </a:t>
            </a:r>
            <a:r>
              <a:rPr i="1" lang="en" sz="1200">
                <a:solidFill>
                  <a:schemeClr val="dk1"/>
                </a:solidFill>
                <a:highlight>
                  <a:srgbClr val="FFFFFF"/>
                </a:highlight>
                <a:latin typeface="Times New Roman"/>
                <a:ea typeface="Times New Roman"/>
                <a:cs typeface="Times New Roman"/>
                <a:sym typeface="Times New Roman"/>
              </a:rPr>
              <a:t>Research in Computing Science , </a:t>
            </a:r>
            <a:r>
              <a:rPr lang="en" sz="1200">
                <a:solidFill>
                  <a:schemeClr val="dk1"/>
                </a:solidFill>
                <a:highlight>
                  <a:srgbClr val="FFFFFF"/>
                </a:highlight>
                <a:latin typeface="Times New Roman"/>
                <a:ea typeface="Times New Roman"/>
                <a:cs typeface="Times New Roman"/>
                <a:sym typeface="Times New Roman"/>
              </a:rPr>
              <a:t>90(), pp. </a:t>
            </a:r>
            <a:endParaRPr sz="1200">
              <a:solidFill>
                <a:srgbClr val="222222"/>
              </a:solidFill>
              <a:highlight>
                <a:srgbClr val="FFFFFF"/>
              </a:highlight>
              <a:latin typeface="Times New Roman"/>
              <a:ea typeface="Times New Roman"/>
              <a:cs typeface="Times New Roman"/>
              <a:sym typeface="Times New Roman"/>
            </a:endParaRPr>
          </a:p>
          <a:p>
            <a:pPr indent="0" lvl="0" marL="0" rtl="0" algn="l">
              <a:spcBef>
                <a:spcPts val="1400"/>
              </a:spcBef>
              <a:spcAft>
                <a:spcPts val="0"/>
              </a:spcAft>
              <a:buNone/>
            </a:pPr>
            <a:r>
              <a:t/>
            </a:r>
            <a:endParaRPr/>
          </a:p>
        </p:txBody>
      </p:sp>
      <p:sp>
        <p:nvSpPr>
          <p:cNvPr id="657" name="Google Shape;657;p9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61" name="Shape 661"/>
        <p:cNvGrpSpPr/>
        <p:nvPr/>
      </p:nvGrpSpPr>
      <p:grpSpPr>
        <a:xfrm>
          <a:off x="0" y="0"/>
          <a:ext cx="0" cy="0"/>
          <a:chOff x="0" y="0"/>
          <a:chExt cx="0" cy="0"/>
        </a:xfrm>
      </p:grpSpPr>
      <p:sp>
        <p:nvSpPr>
          <p:cNvPr id="662" name="Google Shape;662;p9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63" name="Google Shape;663;p92"/>
          <p:cNvSpPr txBox="1"/>
          <p:nvPr>
            <p:ph idx="4294967295" type="ctrTitle"/>
          </p:nvPr>
        </p:nvSpPr>
        <p:spPr>
          <a:xfrm>
            <a:off x="1861027" y="1901100"/>
            <a:ext cx="72456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9600">
                <a:solidFill>
                  <a:srgbClr val="FFB000"/>
                </a:solidFill>
              </a:rPr>
              <a:t>THANKS</a:t>
            </a:r>
            <a:r>
              <a:rPr lang="en" sz="9600">
                <a:solidFill>
                  <a:srgbClr val="FFB000"/>
                </a:solidFill>
              </a:rPr>
              <a:t>!</a:t>
            </a:r>
            <a:endParaRPr sz="9600">
              <a:solidFill>
                <a:srgbClr val="FFB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WORKS CONT.</a:t>
            </a:r>
            <a:endParaRPr/>
          </a:p>
        </p:txBody>
      </p:sp>
      <p:sp>
        <p:nvSpPr>
          <p:cNvPr id="145" name="Google Shape;145;p21"/>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The Two Main Areas</a:t>
            </a:r>
            <a:endParaRPr b="1" sz="1400">
              <a:solidFill>
                <a:schemeClr val="dk1"/>
              </a:solidFill>
            </a:endParaRPr>
          </a:p>
          <a:p>
            <a:pPr indent="-317500" lvl="0" marL="457200" rtl="0" algn="l">
              <a:lnSpc>
                <a:spcPct val="115000"/>
              </a:lnSpc>
              <a:spcBef>
                <a:spcPts val="160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Spelling error detection</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Spelling error correction</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0"/>
              </a:spcAft>
              <a:buNone/>
            </a:pPr>
            <a:r>
              <a:rPr b="1" lang="en" sz="1400">
                <a:solidFill>
                  <a:schemeClr val="dk1"/>
                </a:solidFill>
              </a:rPr>
              <a:t>Multiple Ways to Cover Them</a:t>
            </a:r>
            <a:endParaRPr b="1" sz="1400">
              <a:solidFill>
                <a:schemeClr val="dk1"/>
              </a:solidFill>
            </a:endParaRPr>
          </a:p>
          <a:p>
            <a:pPr indent="-317500" lvl="0" marL="457200" rtl="0" algn="l">
              <a:lnSpc>
                <a:spcPct val="115000"/>
              </a:lnSpc>
              <a:spcBef>
                <a:spcPts val="1600"/>
              </a:spcBef>
              <a:spcAft>
                <a:spcPts val="0"/>
              </a:spcAft>
              <a:buClr>
                <a:schemeClr val="dk1"/>
              </a:buClr>
              <a:buSzPts val="1400"/>
              <a:buFont typeface="Barlow"/>
              <a:buChar char="●"/>
            </a:pPr>
            <a:r>
              <a:rPr b="1" lang="en" sz="1400">
                <a:solidFill>
                  <a:schemeClr val="dk1"/>
                </a:solidFill>
              </a:rPr>
              <a:t>Error detection </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Dictionary lookup, n-gram analysis, morphology and rule based etc..</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0"/>
              </a:spcBef>
              <a:spcAft>
                <a:spcPts val="0"/>
              </a:spcAft>
              <a:buClr>
                <a:schemeClr val="dk1"/>
              </a:buClr>
              <a:buSzPts val="1400"/>
              <a:buFont typeface="Barlow"/>
              <a:buChar char="●"/>
            </a:pPr>
            <a:r>
              <a:rPr b="1" lang="en" sz="1400">
                <a:solidFill>
                  <a:schemeClr val="dk1"/>
                </a:solidFill>
              </a:rPr>
              <a:t>Error correction</a:t>
            </a:r>
            <a:endParaRPr b="1" sz="1400">
              <a:solidFill>
                <a:schemeClr val="dk1"/>
              </a:solidFill>
            </a:endParaRPr>
          </a:p>
          <a:p>
            <a:pPr indent="-317500" lvl="1" marL="914400" rtl="0" algn="l">
              <a:lnSpc>
                <a:spcPct val="115000"/>
              </a:lnSpc>
              <a:spcBef>
                <a:spcPts val="0"/>
              </a:spcBef>
              <a:spcAft>
                <a:spcPts val="0"/>
              </a:spcAft>
              <a:buClr>
                <a:schemeClr val="dk1"/>
              </a:buClr>
              <a:buSzPts val="1400"/>
              <a:buFont typeface="Barlow Medium"/>
              <a:buChar char="○"/>
            </a:pPr>
            <a:r>
              <a:rPr lang="en" sz="1400">
                <a:solidFill>
                  <a:schemeClr val="dk1"/>
                </a:solidFill>
                <a:latin typeface="Barlow Medium"/>
                <a:ea typeface="Barlow Medium"/>
                <a:cs typeface="Barlow Medium"/>
                <a:sym typeface="Barlow Medium"/>
              </a:rPr>
              <a:t>Minimum</a:t>
            </a:r>
            <a:r>
              <a:rPr lang="en" sz="1400">
                <a:solidFill>
                  <a:schemeClr val="dk1"/>
                </a:solidFill>
                <a:latin typeface="Barlow Medium"/>
                <a:ea typeface="Barlow Medium"/>
                <a:cs typeface="Barlow Medium"/>
                <a:sym typeface="Barlow Medium"/>
              </a:rPr>
              <a:t> edit distance, similarity key, Rule-based methods, Neural Network etc..</a:t>
            </a:r>
            <a:endParaRPr sz="1400">
              <a:solidFill>
                <a:schemeClr val="dk1"/>
              </a:solidFill>
              <a:latin typeface="Barlow Medium"/>
              <a:ea typeface="Barlow Medium"/>
              <a:cs typeface="Barlow Medium"/>
              <a:sym typeface="Barlow Medium"/>
            </a:endParaRPr>
          </a:p>
          <a:p>
            <a:pPr indent="0" lvl="0" marL="0" rtl="0" algn="l">
              <a:lnSpc>
                <a:spcPct val="115000"/>
              </a:lnSpc>
              <a:spcBef>
                <a:spcPts val="1600"/>
              </a:spcBef>
              <a:spcAft>
                <a:spcPts val="1600"/>
              </a:spcAft>
              <a:buNone/>
            </a:pPr>
            <a:r>
              <a:t/>
            </a:r>
            <a:endParaRPr b="1" sz="1200">
              <a:solidFill>
                <a:schemeClr val="dk1"/>
              </a:solidFill>
              <a:latin typeface="Raleway"/>
              <a:ea typeface="Raleway"/>
              <a:cs typeface="Raleway"/>
              <a:sym typeface="Raleway"/>
            </a:endParaRPr>
          </a:p>
        </p:txBody>
      </p:sp>
      <p:sp>
        <p:nvSpPr>
          <p:cNvPr id="146" name="Google Shape;146;p2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RELATED WORKS CONT.</a:t>
            </a:r>
            <a:endParaRPr/>
          </a:p>
        </p:txBody>
      </p:sp>
      <p:sp>
        <p:nvSpPr>
          <p:cNvPr id="152" name="Google Shape;152;p22"/>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chemeClr val="dk1"/>
                </a:solidFill>
              </a:rPr>
              <a:t>Different Approaches to Come Up with Solutions</a:t>
            </a:r>
            <a:endParaRPr b="1" sz="1400">
              <a:solidFill>
                <a:schemeClr val="dk1"/>
              </a:solidFill>
            </a:endParaRPr>
          </a:p>
          <a:p>
            <a:pPr indent="0" lvl="0" marL="0" marR="0" rtl="0" algn="just">
              <a:lnSpc>
                <a:spcPct val="150000"/>
              </a:lnSpc>
              <a:spcBef>
                <a:spcPts val="1600"/>
              </a:spcBef>
              <a:spcAft>
                <a:spcPts val="0"/>
              </a:spcAft>
              <a:buClr>
                <a:schemeClr val="dk1"/>
              </a:buClr>
              <a:buSzPts val="1100"/>
              <a:buFont typeface="Arial"/>
              <a:buNone/>
            </a:pPr>
            <a:r>
              <a:rPr lang="en" sz="1400">
                <a:solidFill>
                  <a:schemeClr val="dk1"/>
                </a:solidFill>
                <a:latin typeface="Barlow Medium"/>
                <a:ea typeface="Barlow Medium"/>
                <a:cs typeface="Barlow Medium"/>
                <a:sym typeface="Barlow Medium"/>
              </a:rPr>
              <a:t>When developing spelling checking engines, the approaches can be mainly categorized into three parts</a:t>
            </a:r>
            <a:endParaRPr sz="1400">
              <a:solidFill>
                <a:schemeClr val="dk1"/>
              </a:solidFill>
              <a:latin typeface="Barlow Medium"/>
              <a:ea typeface="Barlow Medium"/>
              <a:cs typeface="Barlow Medium"/>
              <a:sym typeface="Barlow Medium"/>
            </a:endParaRPr>
          </a:p>
          <a:p>
            <a:pPr indent="-317500" lvl="0" marL="457200" rtl="0" algn="l">
              <a:lnSpc>
                <a:spcPct val="115000"/>
              </a:lnSpc>
              <a:spcBef>
                <a:spcPts val="1400"/>
              </a:spcBef>
              <a:spcAft>
                <a:spcPts val="0"/>
              </a:spcAft>
              <a:buClr>
                <a:schemeClr val="dk1"/>
              </a:buClr>
              <a:buSzPts val="1400"/>
              <a:buFont typeface="Barlow"/>
              <a:buChar char="●"/>
            </a:pPr>
            <a:r>
              <a:rPr b="1" lang="en" sz="1400">
                <a:solidFill>
                  <a:schemeClr val="dk1"/>
                </a:solidFill>
              </a:rPr>
              <a:t>Data-driven approach</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Barlow"/>
              <a:buChar char="●"/>
            </a:pPr>
            <a:r>
              <a:rPr b="1" lang="en" sz="1400">
                <a:solidFill>
                  <a:schemeClr val="dk1"/>
                </a:solidFill>
              </a:rPr>
              <a:t>Morphology/Dictionary based approach</a:t>
            </a:r>
            <a:endParaRPr b="1" sz="1400">
              <a:solidFill>
                <a:schemeClr val="dk1"/>
              </a:solidFill>
            </a:endParaRPr>
          </a:p>
          <a:p>
            <a:pPr indent="-317500" lvl="0" marL="457200" rtl="0" algn="l">
              <a:lnSpc>
                <a:spcPct val="115000"/>
              </a:lnSpc>
              <a:spcBef>
                <a:spcPts val="0"/>
              </a:spcBef>
              <a:spcAft>
                <a:spcPts val="0"/>
              </a:spcAft>
              <a:buClr>
                <a:schemeClr val="dk1"/>
              </a:buClr>
              <a:buSzPts val="1400"/>
              <a:buFont typeface="Barlow"/>
              <a:buChar char="●"/>
            </a:pPr>
            <a:r>
              <a:rPr b="1" lang="en" sz="1400">
                <a:solidFill>
                  <a:schemeClr val="dk1"/>
                </a:solidFill>
              </a:rPr>
              <a:t>Machine learning-based approach</a:t>
            </a:r>
            <a:endParaRPr b="1" sz="1400">
              <a:solidFill>
                <a:schemeClr val="dk1"/>
              </a:solidFill>
            </a:endParaRPr>
          </a:p>
          <a:p>
            <a:pPr indent="0" lvl="0" marL="0" rtl="0" algn="l">
              <a:lnSpc>
                <a:spcPct val="115000"/>
              </a:lnSpc>
              <a:spcBef>
                <a:spcPts val="1600"/>
              </a:spcBef>
              <a:spcAft>
                <a:spcPts val="1600"/>
              </a:spcAft>
              <a:buNone/>
            </a:pPr>
            <a:r>
              <a:t/>
            </a:r>
            <a:endParaRPr sz="1200">
              <a:solidFill>
                <a:schemeClr val="dk1"/>
              </a:solidFill>
              <a:latin typeface="Barlow Medium"/>
              <a:ea typeface="Barlow Medium"/>
              <a:cs typeface="Barlow Medium"/>
              <a:sym typeface="Barlow Medium"/>
            </a:endParaRPr>
          </a:p>
        </p:txBody>
      </p:sp>
      <p:sp>
        <p:nvSpPr>
          <p:cNvPr id="153" name="Google Shape;153;p2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asse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